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75" r:id="rId11"/>
    <p:sldId id="276" r:id="rId12"/>
    <p:sldId id="264" r:id="rId13"/>
    <p:sldId id="265" r:id="rId14"/>
    <p:sldId id="266" r:id="rId15"/>
    <p:sldId id="267" r:id="rId16"/>
    <p:sldId id="277" r:id="rId17"/>
    <p:sldId id="282" r:id="rId18"/>
    <p:sldId id="269" r:id="rId19"/>
    <p:sldId id="278" r:id="rId20"/>
    <p:sldId id="271" r:id="rId21"/>
    <p:sldId id="279" r:id="rId22"/>
    <p:sldId id="272" r:id="rId23"/>
    <p:sldId id="280" r:id="rId24"/>
    <p:sldId id="281" r:id="rId2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54" y="-9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МОУ СШ №1</c:v>
                </c:pt>
                <c:pt idx="1">
                  <c:v>МКОУ СОШ №2</c:v>
                </c:pt>
                <c:pt idx="2">
                  <c:v>МКОУ СОШ №3</c:v>
                </c:pt>
                <c:pt idx="3">
                  <c:v>МКОУ СОШ №4</c:v>
                </c:pt>
                <c:pt idx="4">
                  <c:v>МКОУ СОШ №5</c:v>
                </c:pt>
                <c:pt idx="5">
                  <c:v>МКОУ СОШ №6</c:v>
                </c:pt>
                <c:pt idx="6">
                  <c:v>МКОУ СОШ №7</c:v>
                </c:pt>
                <c:pt idx="7">
                  <c:v>МКОУ ООШ №8</c:v>
                </c:pt>
                <c:pt idx="8">
                  <c:v>МКОУ ООШ №9</c:v>
                </c:pt>
                <c:pt idx="9">
                  <c:v>МКОУ СОШ №10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95</c:v>
                </c:pt>
                <c:pt idx="1">
                  <c:v>70</c:v>
                </c:pt>
                <c:pt idx="2">
                  <c:v>60</c:v>
                </c:pt>
                <c:pt idx="3">
                  <c:v>85</c:v>
                </c:pt>
                <c:pt idx="4">
                  <c:v>50</c:v>
                </c:pt>
                <c:pt idx="5">
                  <c:v>90</c:v>
                </c:pt>
                <c:pt idx="6">
                  <c:v>80</c:v>
                </c:pt>
                <c:pt idx="7">
                  <c:v>100</c:v>
                </c:pt>
                <c:pt idx="8">
                  <c:v>100</c:v>
                </c:pt>
                <c:pt idx="9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МОУ СШ №1</c:v>
                </c:pt>
                <c:pt idx="1">
                  <c:v>МКОУ СОШ №2</c:v>
                </c:pt>
                <c:pt idx="2">
                  <c:v>МКОУ СОШ №3</c:v>
                </c:pt>
                <c:pt idx="3">
                  <c:v>МКОУ СОШ №4</c:v>
                </c:pt>
                <c:pt idx="4">
                  <c:v>МКОУ СОШ №5</c:v>
                </c:pt>
                <c:pt idx="5">
                  <c:v>МКОУ СОШ №6</c:v>
                </c:pt>
                <c:pt idx="6">
                  <c:v>МКОУ СОШ №7</c:v>
                </c:pt>
                <c:pt idx="7">
                  <c:v>МКОУ ООШ №8</c:v>
                </c:pt>
                <c:pt idx="8">
                  <c:v>МКОУ ООШ №9</c:v>
                </c:pt>
                <c:pt idx="9">
                  <c:v>МКОУ СОШ №10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МОУ СШ №1</c:v>
                </c:pt>
                <c:pt idx="1">
                  <c:v>МКОУ СОШ №2</c:v>
                </c:pt>
                <c:pt idx="2">
                  <c:v>МКОУ СОШ №3</c:v>
                </c:pt>
                <c:pt idx="3">
                  <c:v>МКОУ СОШ №4</c:v>
                </c:pt>
                <c:pt idx="4">
                  <c:v>МКОУ СОШ №5</c:v>
                </c:pt>
                <c:pt idx="5">
                  <c:v>МКОУ СОШ №6</c:v>
                </c:pt>
                <c:pt idx="6">
                  <c:v>МКОУ СОШ №7</c:v>
                </c:pt>
                <c:pt idx="7">
                  <c:v>МКОУ ООШ №8</c:v>
                </c:pt>
                <c:pt idx="8">
                  <c:v>МКОУ ООШ №9</c:v>
                </c:pt>
                <c:pt idx="9">
                  <c:v>МКОУ СОШ №10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51552"/>
        <c:axId val="26161536"/>
      </c:barChart>
      <c:catAx>
        <c:axId val="26151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ru-RU"/>
          </a:p>
        </c:txPr>
        <c:crossAx val="26161536"/>
        <c:crosses val="autoZero"/>
        <c:auto val="1"/>
        <c:lblAlgn val="ctr"/>
        <c:lblOffset val="100"/>
        <c:noMultiLvlLbl val="0"/>
      </c:catAx>
      <c:valAx>
        <c:axId val="2616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151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вновь</a:t>
            </a: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выявленных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детей,</a:t>
            </a: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оставшихся без попечения родителей, чел.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14827056253009"/>
          <c:y val="0.25832439347314212"/>
          <c:w val="0.82281991815724176"/>
          <c:h val="0.398053332897452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6208512"/>
        <c:axId val="26812416"/>
        <c:axId val="0"/>
      </c:bar3DChart>
      <c:catAx>
        <c:axId val="262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812416"/>
        <c:crosses val="autoZero"/>
        <c:auto val="1"/>
        <c:lblAlgn val="ctr"/>
        <c:lblOffset val="100"/>
        <c:noMultiLvlLbl val="0"/>
      </c:catAx>
      <c:valAx>
        <c:axId val="268124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6208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детей-сирот и детей,</a:t>
            </a: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оставшихся без попечения родителей, чел.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14827056253009"/>
          <c:y val="0.25832439347314212"/>
          <c:w val="0.82281991815724176"/>
          <c:h val="0.398053332897452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</c:v>
                </c:pt>
                <c:pt idx="1">
                  <c:v>72</c:v>
                </c:pt>
                <c:pt idx="2">
                  <c:v>76</c:v>
                </c:pt>
                <c:pt idx="3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616768"/>
        <c:axId val="27618304"/>
        <c:axId val="0"/>
      </c:bar3DChart>
      <c:catAx>
        <c:axId val="2761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7618304"/>
        <c:crosses val="autoZero"/>
        <c:auto val="1"/>
        <c:lblAlgn val="ctr"/>
        <c:lblOffset val="100"/>
        <c:noMultiLvlLbl val="0"/>
      </c:catAx>
      <c:valAx>
        <c:axId val="27618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76167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Процент </a:t>
            </a: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устроенных в замещающие семьи от числа </a:t>
            </a:r>
            <a:r>
              <a:rPr lang="ru-RU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выявленных за год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2501689627078472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14827056253009"/>
          <c:y val="0.25832439347314212"/>
          <c:w val="0.82281991815724176"/>
          <c:h val="0.398053332897452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93,3%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 formatCode="General">
                  <c:v>0</c:v>
                </c:pt>
                <c:pt idx="1">
                  <c:v>0.8</c:v>
                </c:pt>
                <c:pt idx="2" formatCode="0.00%">
                  <c:v>0.93300000000000005</c:v>
                </c:pt>
                <c:pt idx="3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606016"/>
        <c:axId val="27633536"/>
        <c:axId val="0"/>
      </c:bar3DChart>
      <c:catAx>
        <c:axId val="2760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7633536"/>
        <c:crosses val="autoZero"/>
        <c:auto val="1"/>
        <c:lblAlgn val="ctr"/>
        <c:lblOffset val="100"/>
        <c:noMultiLvlLbl val="0"/>
      </c:catAx>
      <c:valAx>
        <c:axId val="276335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76060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b="1" i="0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Доля детей, оставшихся без попечения родителей, являющихся «социальными сиротами», %</a:t>
            </a:r>
            <a:endParaRPr lang="ru-RU" sz="12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695207476947006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14827056253009"/>
          <c:y val="0.25832439347314212"/>
          <c:w val="0.82281991815724176"/>
          <c:h val="0.398053332897452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1</c:v>
                </c:pt>
                <c:pt idx="3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654784"/>
        <c:axId val="27722112"/>
        <c:axId val="0"/>
      </c:bar3DChart>
      <c:catAx>
        <c:axId val="2765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7722112"/>
        <c:crosses val="autoZero"/>
        <c:auto val="1"/>
        <c:lblAlgn val="ctr"/>
        <c:lblOffset val="100"/>
        <c:noMultiLvlLbl val="0"/>
      </c:catAx>
      <c:valAx>
        <c:axId val="277221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76547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299759405074366E-2"/>
          <c:y val="0.12095674151842133"/>
          <c:w val="0.63818285214348203"/>
          <c:h val="0.839567998444638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 русского языка, литературы, математики, начальных классов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Учителя биологии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Учителя химии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Учителя - логопеды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Учителя физкультуры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Учителя информатики, педагоги-организаторы ОБЖ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Учителя музыки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21792"/>
        <c:axId val="27935872"/>
      </c:barChart>
      <c:catAx>
        <c:axId val="27921792"/>
        <c:scaling>
          <c:orientation val="minMax"/>
        </c:scaling>
        <c:delete val="1"/>
        <c:axPos val="b"/>
        <c:majorTickMark val="none"/>
        <c:minorTickMark val="none"/>
        <c:tickLblPos val="nextTo"/>
        <c:crossAx val="27935872"/>
        <c:crosses val="autoZero"/>
        <c:auto val="1"/>
        <c:lblAlgn val="ctr"/>
        <c:lblOffset val="100"/>
        <c:noMultiLvlLbl val="0"/>
      </c:catAx>
      <c:valAx>
        <c:axId val="2793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921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200" b="1" spc="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19597550306209"/>
          <c:y val="0.17496568484494993"/>
          <c:w val="0.31527930883639549"/>
          <c:h val="0.8250343151550501"/>
        </c:manualLayout>
      </c:layout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0.05113</cdr:x>
      <cdr:y>0.02401</cdr:y>
    </cdr:from>
    <cdr:to>
      <cdr:x>0.94887</cdr:x>
      <cdr:y>0.178</cdr:y>
    </cdr:to>
    <cdr:sp macro="" textlink="">
      <cdr:nvSpPr>
        <cdr:cNvPr id="2" name="TextShape 1"/>
        <cdr:cNvSpPr txBox="1"/>
      </cdr:nvSpPr>
      <cdr:spPr>
        <a:xfrm xmlns:a="http://schemas.openxmlformats.org/drawingml/2006/main">
          <a:off x="467544" y="123478"/>
          <a:ext cx="8208912" cy="792088"/>
        </a:xfrm>
        <a:prstGeom xmlns:a="http://schemas.openxmlformats.org/drawingml/2006/main" prst="rect">
          <a:avLst/>
        </a:prstGeom>
        <a:solidFill xmlns:a="http://schemas.openxmlformats.org/drawingml/2006/main">
          <a:srgbClr val="FF9999"/>
        </a:solidFill>
        <a:ln xmlns:a="http://schemas.openxmlformats.org/drawingml/2006/main">
          <a:noFill/>
        </a:ln>
      </cdr:spPr>
      <cdr:txBody>
        <a:bodyPr xmlns:a="http://schemas.openxmlformats.org/drawingml/2006/main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Потребность в кадрах общеобразовательных учреждений Степновского муниципального </a:t>
          </a:r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района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48556"/>
            <a:ext cx="8229600" cy="771623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2651153"/>
            <a:ext cx="822960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algn="r"/>
            <a:fld id="{016DADFF-4EDF-4FA8-B03B-4EE65A834065}" type="slidenum">
              <a:rPr lang="ru-RU" sz="1400" b="0" strike="noStrike" spc="-1" smtClean="0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0" y="673482"/>
            <a:ext cx="9144000" cy="160029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ru-RU" sz="28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</a:rPr>
              <a:t>Отдел образования администрации Степновского муниципального района </a:t>
            </a:r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Ставропольского края</a:t>
            </a:r>
          </a:p>
          <a:p>
            <a:pPr algn="ctr"/>
            <a:endParaRPr lang="ru-RU" sz="28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800" b="0" strike="noStrike" spc="-1" dirty="0" smtClean="0">
                <a:solidFill>
                  <a:srgbClr val="FF0000"/>
                </a:solidFill>
                <a:latin typeface="Arial"/>
              </a:rPr>
              <a:t>«Развитие муниципальной системы образования в контексте основных стратегических ориентиров: достижения, проблемы, перспективы»</a:t>
            </a:r>
            <a:endParaRPr lang="en-US" sz="28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2915816" y="4740566"/>
            <a:ext cx="3312368" cy="37151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3"/>
              </a:spcBef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</a:rPr>
              <a:t>27 августа 2019 г</a:t>
            </a:r>
            <a:r>
              <a:rPr lang="ru-RU" spc="-1" dirty="0" smtClean="0">
                <a:solidFill>
                  <a:srgbClr val="000000"/>
                </a:solidFill>
                <a:latin typeface="Arial"/>
              </a:rPr>
              <a:t>ода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 descr="C:\Users\Администратор\Desktop\Coat_of_Arms_Stepnovskii_ray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71728"/>
            <a:ext cx="825441" cy="100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71800" y="2643758"/>
            <a:ext cx="374441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8159"/>
              </p:ext>
            </p:extLst>
          </p:nvPr>
        </p:nvGraphicFramePr>
        <p:xfrm>
          <a:off x="683575" y="3057806"/>
          <a:ext cx="7753017" cy="195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257"/>
                <a:gridCol w="856095"/>
                <a:gridCol w="856095"/>
                <a:gridCol w="888099"/>
                <a:gridCol w="824091"/>
                <a:gridCol w="856095"/>
                <a:gridCol w="856095"/>
                <a:gridCol w="856095"/>
                <a:gridCol w="856095"/>
              </a:tblGrid>
              <a:tr h="4186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участников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по ОУ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ниже минимума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50 б.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51 - 70 б.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71 - 80 б.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81 - 90 б.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более 90 б.</a:t>
                      </a:r>
                    </a:p>
                  </a:txBody>
                  <a:tcPr marL="9525" marR="9525" marT="7144" marB="0" anchor="ctr"/>
                </a:tc>
              </a:tr>
              <a:tr h="306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СШ № 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</a:tr>
              <a:tr h="306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</a:tr>
              <a:tr h="306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</a:tr>
              <a:tr h="306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6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</a:tr>
              <a:tr h="306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620641"/>
              </p:ext>
            </p:extLst>
          </p:nvPr>
        </p:nvGraphicFramePr>
        <p:xfrm>
          <a:off x="683576" y="1059581"/>
          <a:ext cx="7704863" cy="1645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103"/>
                <a:gridCol w="848095"/>
                <a:gridCol w="848095"/>
                <a:gridCol w="848095"/>
                <a:gridCol w="848095"/>
                <a:gridCol w="848095"/>
                <a:gridCol w="848095"/>
                <a:gridCol w="848095"/>
                <a:gridCol w="848095"/>
              </a:tblGrid>
              <a:tr h="3032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участников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 по ОУ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ниже</a:t>
                      </a:r>
                      <a:r>
                        <a:rPr lang="ru-RU" sz="9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минимума </a:t>
                      </a:r>
                    </a:p>
                    <a:p>
                      <a:pPr algn="ctr" fontAlgn="b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50 б.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51 - 70 б.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71 - 80 б.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81 - 90 б.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более 90 б.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СШ № 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47,8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44,8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4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5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6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50,9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7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33,5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497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 10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  <a:tr h="1325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45,8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43608" y="2"/>
            <a:ext cx="734481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ЕГЭ по обществознанию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г.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2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12930"/>
              </p:ext>
            </p:extLst>
          </p:nvPr>
        </p:nvGraphicFramePr>
        <p:xfrm>
          <a:off x="6" y="-25009"/>
          <a:ext cx="9143990" cy="5666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700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  <a:gridCol w="438905"/>
              </a:tblGrid>
              <a:tr h="343651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ОУ</a:t>
                      </a: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с ОВЗ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детей-инвалидов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детей-инвалидов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статусом «ребёнок с ОВЗ»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детей,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обучающихся индивидуально на дому 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798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-инвалиды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ОВЗ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статусом «ребёнок с ОВЗ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469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2018г.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2019г.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44577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МОУ СШ №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</a:p>
                    <a:p>
                      <a:pPr algn="ctr"/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им. П.И. Николаенко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№3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№4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№5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№6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№7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ООШ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№8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001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ООШ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№9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№10</a:t>
                      </a:r>
                      <a:endParaRPr lang="ru-RU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  <a:tr h="177924"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0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457200" y="123478"/>
            <a:ext cx="8229600" cy="864096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Всероссийская олимпиада школьников</a:t>
            </a:r>
            <a:endParaRPr lang="en-US" sz="32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457200" y="3723878"/>
            <a:ext cx="8229600" cy="12342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остроение интегрированной образовательной среды, расширяющей возможности развития мотивированных и одарённых школьников через создание районной площадки по работе с детьми данной категории;</a:t>
            </a: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оздание сетевого сообщества педагогов, успешно работающих с одарёнными детьми.</a:t>
            </a:r>
            <a:endParaRPr lang="ru-RU" sz="1600" b="0" strike="noStrike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844497" y="1120997"/>
            <a:ext cx="2520280" cy="432048"/>
          </a:xfrm>
          <a:prstGeom prst="flowChartAlternateProcess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2017-2018 уч.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868108" y="1120997"/>
            <a:ext cx="2520280" cy="432048"/>
          </a:xfrm>
          <a:prstGeom prst="flowChartAlternateProcess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2018-2019 уч.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305146" y="1787434"/>
            <a:ext cx="2520280" cy="432048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 предметов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035369" y="1839334"/>
            <a:ext cx="1846112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820 учащихся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035369" y="2626341"/>
            <a:ext cx="1846112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20,4%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205192" y="1839334"/>
            <a:ext cx="1846112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765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учащихся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205192" y="2626341"/>
            <a:ext cx="1846112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16,5%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8070" y="3139105"/>
            <a:ext cx="1674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2" idx="2"/>
          </p:cNvCxnSpPr>
          <p:nvPr/>
        </p:nvCxnSpPr>
        <p:spPr>
          <a:xfrm>
            <a:off x="2104637" y="1553047"/>
            <a:ext cx="0" cy="286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10" idx="0"/>
          </p:cNvCxnSpPr>
          <p:nvPr/>
        </p:nvCxnSpPr>
        <p:spPr>
          <a:xfrm>
            <a:off x="7128248" y="1553047"/>
            <a:ext cx="0" cy="286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305146" y="1553047"/>
            <a:ext cx="186734" cy="23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616914" y="1553045"/>
            <a:ext cx="251194" cy="234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  <a:endCxn id="9" idx="0"/>
          </p:cNvCxnSpPr>
          <p:nvPr/>
        </p:nvCxnSpPr>
        <p:spPr>
          <a:xfrm>
            <a:off x="1958425" y="2271384"/>
            <a:ext cx="0" cy="354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2"/>
            <a:endCxn id="11" idx="0"/>
          </p:cNvCxnSpPr>
          <p:nvPr/>
        </p:nvCxnSpPr>
        <p:spPr>
          <a:xfrm>
            <a:off x="7128248" y="2271384"/>
            <a:ext cx="0" cy="354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альтернативный процесс 27"/>
          <p:cNvSpPr/>
          <p:nvPr/>
        </p:nvSpPr>
        <p:spPr>
          <a:xfrm>
            <a:off x="3456674" y="2626341"/>
            <a:ext cx="2160240" cy="521473"/>
          </a:xfrm>
          <a:prstGeom prst="flowChartAlternateProcess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Качественный показатель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>
            <a:stCxn id="9" idx="3"/>
            <a:endCxn id="28" idx="1"/>
          </p:cNvCxnSpPr>
          <p:nvPr/>
        </p:nvCxnSpPr>
        <p:spPr>
          <a:xfrm>
            <a:off x="2881485" y="2842367"/>
            <a:ext cx="575193" cy="44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8" idx="3"/>
            <a:endCxn id="11" idx="1"/>
          </p:cNvCxnSpPr>
          <p:nvPr/>
        </p:nvCxnSpPr>
        <p:spPr>
          <a:xfrm flipV="1">
            <a:off x="5616914" y="2842367"/>
            <a:ext cx="588278" cy="44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457200" y="123478"/>
            <a:ext cx="8229600" cy="939512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 </a:t>
            </a:r>
          </a:p>
          <a:p>
            <a:pPr algn="ctr"/>
            <a:r>
              <a:rPr lang="ru-RU" sz="28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МКУ ДО ЦВР МП</a:t>
            </a:r>
            <a:endParaRPr lang="en-US" sz="28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915816" y="1203598"/>
            <a:ext cx="3031014" cy="1836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победитель, призёр краевых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всероссийских конкурсов, выставок, соревнований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85" y="2283154"/>
            <a:ext cx="2049905" cy="1513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Физкультурно-спортивное направление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призёров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619672" y="3473083"/>
            <a:ext cx="2225461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Эколого-биологическое направление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призёр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932040" y="3521026"/>
            <a:ext cx="2029580" cy="1118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Туристско-краеведческое направление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призёра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876256" y="2643758"/>
            <a:ext cx="2160240" cy="1118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Художественно-эстетическое направление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призёр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874014" y="2352824"/>
            <a:ext cx="1152791" cy="165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026806" y="2807572"/>
            <a:ext cx="576484" cy="713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5"/>
            <a:endCxn id="11" idx="0"/>
          </p:cNvCxnSpPr>
          <p:nvPr/>
        </p:nvCxnSpPr>
        <p:spPr>
          <a:xfrm>
            <a:off x="5502948" y="2770898"/>
            <a:ext cx="443882" cy="750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6"/>
            <a:endCxn id="12" idx="1"/>
          </p:cNvCxnSpPr>
          <p:nvPr/>
        </p:nvCxnSpPr>
        <p:spPr>
          <a:xfrm>
            <a:off x="5946830" y="2121701"/>
            <a:ext cx="1245786" cy="6858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205740"/>
            <a:ext cx="8363272" cy="1429906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учащихся Степновского муниципального района внеурочной деятельностью</a:t>
            </a:r>
            <a:endParaRPr lang="en-US" sz="32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24068111"/>
              </p:ext>
            </p:extLst>
          </p:nvPr>
        </p:nvGraphicFramePr>
        <p:xfrm>
          <a:off x="395536" y="1491630"/>
          <a:ext cx="8424936" cy="3528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179512" y="282927"/>
            <a:ext cx="8784976" cy="106468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spc="-1" dirty="0" smtClean="0">
                <a:solidFill>
                  <a:srgbClr val="000000"/>
                </a:solidFill>
                <a:latin typeface="Arial"/>
              </a:rPr>
              <a:t>Профессиональная ориентация школьников</a:t>
            </a:r>
          </a:p>
        </p:txBody>
      </p:sp>
      <p:sp>
        <p:nvSpPr>
          <p:cNvPr id="6" name="TextShape 2"/>
          <p:cNvSpPr txBox="1"/>
          <p:nvPr/>
        </p:nvSpPr>
        <p:spPr>
          <a:xfrm>
            <a:off x="475928" y="1923678"/>
            <a:ext cx="8416552" cy="280831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400" spc="-1" dirty="0">
                <a:solidFill>
                  <a:srgbClr val="000000"/>
                </a:solidFill>
                <a:latin typeface="Arial"/>
              </a:rPr>
              <a:t>Федеральный проект «Билет в будущее»</a:t>
            </a:r>
            <a:endParaRPr lang="en-US" sz="24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lang="ru-RU" sz="2000" spc="-1" dirty="0">
              <a:solidFill>
                <a:srgbClr val="000000"/>
              </a:solidFill>
              <a:latin typeface="Arial"/>
            </a:endParaRPr>
          </a:p>
          <a:p>
            <a:pPr marL="342900" indent="-342900" algn="just">
              <a:spcBef>
                <a:spcPts val="799"/>
              </a:spcBef>
              <a:buFont typeface="Arial" panose="020B0604020202020204" pitchFamily="34" charset="0"/>
              <a:buChar char="•"/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Arial"/>
              </a:rPr>
              <a:t>280 учащихся 6-11 классов пройдут </a:t>
            </a:r>
            <a:r>
              <a:rPr lang="ru-RU" sz="2000" spc="-1" dirty="0">
                <a:solidFill>
                  <a:srgbClr val="000000"/>
                </a:solidFill>
                <a:latin typeface="Arial"/>
              </a:rPr>
              <a:t>т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Arial"/>
              </a:rPr>
              <a:t>естирование и профессиональные пробы в 2019 году;</a:t>
            </a:r>
          </a:p>
          <a:p>
            <a:pPr marL="342900" indent="-342900" algn="just">
              <a:spcBef>
                <a:spcPts val="799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0000"/>
                </a:solidFill>
                <a:latin typeface="Arial"/>
              </a:rPr>
              <a:t>14 открытых уроков в режиме интернет-трансляций на портале «</a:t>
            </a:r>
            <a:r>
              <a:rPr lang="ru-RU" sz="2000" spc="-1" dirty="0" err="1">
                <a:solidFill>
                  <a:srgbClr val="000000"/>
                </a:solidFill>
                <a:latin typeface="Arial"/>
              </a:rPr>
              <a:t>ПроеКТОриЯ</a:t>
            </a:r>
            <a:r>
              <a:rPr lang="ru-RU" sz="2000" spc="-1" dirty="0">
                <a:solidFill>
                  <a:srgbClr val="000000"/>
                </a:solidFill>
                <a:latin typeface="Arial"/>
              </a:rPr>
              <a:t>»</a:t>
            </a:r>
            <a:endParaRPr lang="en-US" sz="20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8008"/>
            <a:ext cx="8229600" cy="1059582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Реализация ФЗ №120 «</a:t>
            </a:r>
            <a:r>
              <a:rPr lang="ru-RU" sz="2400" spc="-1" dirty="0">
                <a:solidFill>
                  <a:srgbClr val="000000"/>
                </a:solidFill>
                <a:latin typeface="Arial"/>
              </a:rPr>
              <a:t>О</a:t>
            </a:r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б основах системы профилактики безнадзорности и правонарушений несовершеннолетних»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8935"/>
              </p:ext>
            </p:extLst>
          </p:nvPr>
        </p:nvGraphicFramePr>
        <p:xfrm>
          <a:off x="401950" y="1096283"/>
          <a:ext cx="8254762" cy="404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682"/>
                <a:gridCol w="2520280"/>
                <a:gridCol w="1440160"/>
                <a:gridCol w="1008112"/>
                <a:gridCol w="1368152"/>
                <a:gridCol w="1060376"/>
              </a:tblGrid>
              <a:tr h="102749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п/п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Образовательное учреждение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семей в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СОП на начало 2018-2019 учебного года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н/х в СОП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семей в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СОП на конец 2018-2019 учебного года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н/х в СОП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44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МОУ СШ №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им. П.И. Николаенко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№3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№4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№5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№6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№7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ООШ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№8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МКОУ ООШ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№9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11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МКОУ СОШ</a:t>
                      </a:r>
                      <a:r>
                        <a:rPr lang="ru-RU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№10</a:t>
                      </a: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7610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Всего: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15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/>
          <p:nvPr/>
        </p:nvSpPr>
        <p:spPr>
          <a:xfrm>
            <a:off x="457133" y="123478"/>
            <a:ext cx="8229600" cy="1059582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4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Семейное устройство и воспитание детей, оставшихся без попечения родителей, в </a:t>
            </a:r>
            <a:r>
              <a:rPr lang="ru-RU" sz="24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тепновском муниципальном районе</a:t>
            </a:r>
            <a:endParaRPr lang="en-US" sz="24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90281513"/>
              </p:ext>
            </p:extLst>
          </p:nvPr>
        </p:nvGraphicFramePr>
        <p:xfrm>
          <a:off x="4366930" y="1059582"/>
          <a:ext cx="4320480" cy="232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54774183"/>
              </p:ext>
            </p:extLst>
          </p:nvPr>
        </p:nvGraphicFramePr>
        <p:xfrm>
          <a:off x="272480" y="1059582"/>
          <a:ext cx="4320480" cy="232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938079539"/>
              </p:ext>
            </p:extLst>
          </p:nvPr>
        </p:nvGraphicFramePr>
        <p:xfrm>
          <a:off x="4392893" y="3003798"/>
          <a:ext cx="4320480" cy="2370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51559278"/>
              </p:ext>
            </p:extLst>
          </p:nvPr>
        </p:nvGraphicFramePr>
        <p:xfrm>
          <a:off x="251453" y="3075806"/>
          <a:ext cx="4320480" cy="232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864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83768"/>
            <a:ext cx="8291264" cy="947824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Современные формы и методы организации воспитательной работы </a:t>
            </a:r>
            <a:endParaRPr lang="en-US" sz="32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4130" y="120441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Инициативы российского движения школьников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56012" y="1158242"/>
            <a:ext cx="281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Волонтёрское движение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Ragro\Downloads\совет отцо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05215"/>
            <a:ext cx="1445642" cy="212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4343" y="2500977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Совет отцов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:\Users\Ragro\Desktop\Новая папка (6)\IMG_20190425_1609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562633"/>
            <a:ext cx="1407516" cy="187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agro\Desktop\Новая папка (6)\IMG_20190307_08535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8" y="1562633"/>
            <a:ext cx="2367381" cy="177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Ragro\Desktop\Новая папка (6)\inCollage_20190314_16170098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933" y="1849124"/>
            <a:ext cx="2042370" cy="204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91485" y="3325608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Юнармия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G 19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722" y="3694941"/>
            <a:ext cx="2121318" cy="144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G 192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658" y="3636345"/>
            <a:ext cx="1773355" cy="139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G 193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401" y="3577777"/>
            <a:ext cx="1656207" cy="137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Shape 1"/>
          <p:cNvSpPr txBox="1"/>
          <p:nvPr/>
        </p:nvSpPr>
        <p:spPr>
          <a:xfrm>
            <a:off x="457200" y="205740"/>
            <a:ext cx="8229600" cy="128589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Профессиональный рост педагогов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2376" y="1851670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84,6%  педагогов имеют высшее образование;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56,8% - высшую и первую квалификационную категорию;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58,2% - курсы повышения квалификации.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2376" y="3591712"/>
            <a:ext cx="7322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Проведено свыше 30 мероприятий для педагогов Степновского муниципального района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6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4788024" y="171450"/>
            <a:ext cx="4176464" cy="4800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marL="365040" algn="ctr">
              <a:lnSpc>
                <a:spcPct val="100000"/>
              </a:lnSpc>
              <a:buClr>
                <a:srgbClr val="000000"/>
              </a:buClr>
            </a:pPr>
            <a:r>
              <a:rPr dirty="0"/>
              <a:t/>
            </a:r>
            <a:br>
              <a:rPr dirty="0"/>
            </a:br>
            <a:r>
              <a:rPr lang="ru-RU" sz="2400" b="1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1" strike="noStrike" spc="-1" dirty="0">
                <a:solidFill>
                  <a:srgbClr val="000000"/>
                </a:solidFill>
                <a:latin typeface="Arial"/>
              </a:rPr>
              <a:t>Указ Президента Российской Федерации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Arial"/>
              </a:rPr>
              <a:t>от  7 мая 2018 года</a:t>
            </a:r>
            <a:r>
              <a:rPr lang="ru-RU" dirty="0" smtClean="0"/>
              <a:t> 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Arial"/>
              </a:rPr>
              <a:t>«О</a:t>
            </a:r>
            <a:r>
              <a:rPr lang="ru-RU" sz="24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b="1" strike="noStrike" spc="-1" dirty="0" smtClean="0">
                <a:solidFill>
                  <a:srgbClr val="000000"/>
                </a:solidFill>
                <a:latin typeface="Arial"/>
              </a:rPr>
              <a:t>национальных </a:t>
            </a:r>
            <a:r>
              <a:rPr lang="ru-RU" sz="2400" b="1" strike="noStrike" spc="-1" dirty="0">
                <a:solidFill>
                  <a:srgbClr val="000000"/>
                </a:solidFill>
                <a:latin typeface="Arial"/>
              </a:rPr>
              <a:t>целях и стратегических задачах развития Российской Федерации на период до 2024 года»</a:t>
            </a:r>
            <a:r>
              <a:rPr lang="ru-RU" sz="4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Picture 8" descr="1499338461_puk"/>
          <p:cNvPicPr/>
          <p:nvPr/>
        </p:nvPicPr>
        <p:blipFill>
          <a:blip r:embed="rId2"/>
          <a:srcRect r="45782"/>
          <a:stretch/>
        </p:blipFill>
        <p:spPr>
          <a:xfrm>
            <a:off x="0" y="0"/>
            <a:ext cx="4283968" cy="51435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 dirty="0" smtClean="0">
                <a:solidFill>
                  <a:srgbClr val="000000"/>
                </a:solidFill>
                <a:latin typeface="Arial"/>
              </a:rPr>
              <a:t>Конкурсы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457200" y="1200150"/>
            <a:ext cx="8229600" cy="3394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 algn="just">
              <a:spcBef>
                <a:spcPts val="74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1600" b="1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Майлубаева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Румяна </a:t>
            </a:r>
            <a:r>
              <a:rPr lang="ru-RU" sz="1600" b="1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Хабибуллаевна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учитель физики и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математики</a:t>
            </a:r>
            <a:r>
              <a:rPr lang="ru-RU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СОШ № 2 с. </a:t>
            </a:r>
            <a:r>
              <a:rPr lang="ru-RU" sz="1600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Иргаклы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победитель муниципального этапа конкурса «Учитель года 2019» в номинации «Лучший учитель», лауреат краевого этапа;</a:t>
            </a:r>
          </a:p>
          <a:p>
            <a:pPr marL="457200" indent="-457200" algn="just">
              <a:spcBef>
                <a:spcPts val="74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1600" b="1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Амангазиев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Магомед </a:t>
            </a:r>
            <a:r>
              <a:rPr lang="ru-RU" sz="1600" b="1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Замирович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физики МОУ СШ № 1 </a:t>
            </a:r>
            <a:r>
              <a:rPr lang="ru-RU" sz="1600" strike="noStrike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им.П.И.Николаенко</a:t>
            </a:r>
            <a:r>
              <a:rPr lang="ru-RU" sz="1600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победитель муниципального этапа конкурса «Учитель года 2019» в номинации «Педагогический дебют», участник краевого этапа;</a:t>
            </a:r>
          </a:p>
          <a:p>
            <a:pPr marL="457200" indent="-457200" algn="just">
              <a:spcBef>
                <a:spcPts val="74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1600" b="1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Сефиханова</a:t>
            </a:r>
            <a:r>
              <a:rPr lang="ru-RU" sz="1600" b="1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Тамила </a:t>
            </a:r>
            <a:r>
              <a:rPr lang="ru-RU" sz="1600" b="1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Магомедвелиевна</a:t>
            </a:r>
            <a:r>
              <a:rPr lang="ru-RU" sz="1600" b="1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начальных классов </a:t>
            </a:r>
            <a:r>
              <a:rPr lang="ru-RU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МОУ СШ № 1 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 </a:t>
            </a:r>
            <a:r>
              <a:rPr lang="ru-RU" sz="1600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П.И.Николаенко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Низамидинов</a:t>
            </a:r>
            <a:r>
              <a:rPr lang="ru-RU" sz="1600" b="1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Фазиль </a:t>
            </a:r>
            <a:r>
              <a:rPr lang="ru-RU" sz="1600" b="1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Абдурахманович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учитель физической культуры МКОУ СОШ № 2, победители муниципального этапа, участники краевого этапа Всероссийского конкурса «Учитель здоровья России - 2018»;</a:t>
            </a:r>
          </a:p>
          <a:p>
            <a:pPr marL="457200" indent="-457200" algn="just">
              <a:spcBef>
                <a:spcPts val="748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1600" b="1" spc="-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Битина</a:t>
            </a:r>
            <a:r>
              <a:rPr lang="ru-RU" sz="1600" b="1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Наталья Александровна, </a:t>
            </a:r>
            <a:r>
              <a:rPr lang="ru-RU" sz="16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ОБЖ МКОУ СОШ № 3, победитель муниципального этапа, участник краевого этапа «Лучший учитель ОБЖ - 2018».</a:t>
            </a:r>
            <a:endParaRPr lang="ru-RU" sz="1600" strike="noStrike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endParaRPr lang="en-US" sz="140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28387775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598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 dirty="0" smtClean="0">
                <a:solidFill>
                  <a:srgbClr val="000000"/>
                </a:solidFill>
                <a:latin typeface="Arial"/>
              </a:rPr>
              <a:t>Реализация проектов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57200" y="1200150"/>
            <a:ext cx="8229600" cy="33944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2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</a:rPr>
              <a:t>Национальный проект «Образование»</a:t>
            </a:r>
          </a:p>
          <a:p>
            <a:pPr marL="342900" indent="-342900">
              <a:lnSpc>
                <a:spcPct val="2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</a:rPr>
              <a:t>Федеральный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</a:rPr>
              <a:t>проект «Детский спорт»</a:t>
            </a:r>
          </a:p>
          <a:p>
            <a:pPr marL="342900" indent="-342900">
              <a:lnSpc>
                <a:spcPts val="288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Государственная программа Ставропольского края «Развитие энергетики, промышленности и связи»</a:t>
            </a:r>
          </a:p>
          <a:p>
            <a:pPr marL="342900" indent="-342900">
              <a:lnSpc>
                <a:spcPts val="264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Ставропольского края «Развитие </a:t>
            </a:r>
            <a:r>
              <a:rPr lang="ru-RU" sz="2400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образования»</a:t>
            </a:r>
            <a:endParaRPr lang="ru-RU" sz="24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 dirty="0">
                <a:solidFill>
                  <a:srgbClr val="000000"/>
                </a:solidFill>
                <a:latin typeface="Arial"/>
              </a:rPr>
              <a:t>Приоритетные </a:t>
            </a:r>
            <a:r>
              <a:rPr lang="ru-RU" sz="4400" b="0" strike="noStrike" spc="-1" dirty="0" smtClean="0">
                <a:solidFill>
                  <a:srgbClr val="000000"/>
                </a:solidFill>
                <a:latin typeface="Arial"/>
              </a:rPr>
              <a:t>задачи: 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57200" y="1200150"/>
            <a:ext cx="8229600" cy="3394440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Продолжить работу, направленную на повышение качества знаний в об­щеобразовательных учреждениях района.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Обеспечить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объективное проведение оценочных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процедур различного уровня.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Создать условия (кадровые, инфраструктурные, технологические), направленные на персонализацию образования, раскрытие потенциала каждого обучающегося.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Обеспечить организационное и методическое сопровождение регио­нальных проектов, направленных на достижение целей, задач и показателей соот­ветствующих федеральных проектов национального проекта «Образование».</a:t>
            </a:r>
            <a:endParaRPr lang="en-US" sz="20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08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0" y="673482"/>
            <a:ext cx="9144000" cy="160029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ru-RU" sz="28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400" b="0" strike="noStrike" spc="-1" dirty="0" smtClean="0">
                <a:solidFill>
                  <a:srgbClr val="000000"/>
                </a:solidFill>
                <a:latin typeface="Arial"/>
              </a:rPr>
              <a:t>Отдел образования администрации Степновского муниципального района </a:t>
            </a:r>
            <a:r>
              <a:rPr lang="ru-RU" sz="2400" spc="-1" dirty="0" smtClean="0">
                <a:solidFill>
                  <a:srgbClr val="000000"/>
                </a:solidFill>
                <a:latin typeface="Arial"/>
              </a:rPr>
              <a:t>Ставропольского края</a:t>
            </a:r>
          </a:p>
          <a:p>
            <a:pPr algn="ctr"/>
            <a:endParaRPr lang="ru-RU" sz="28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800" b="0" strike="noStrike" spc="-1" dirty="0" smtClean="0">
                <a:solidFill>
                  <a:srgbClr val="FF0000"/>
                </a:solidFill>
                <a:latin typeface="Arial"/>
              </a:rPr>
              <a:t>«Развитие муниципальной системы образования в контексте основных стратегических ориентиров: достижения, проблемы, перспективы»</a:t>
            </a:r>
            <a:endParaRPr lang="en-US" sz="28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2915816" y="4740566"/>
            <a:ext cx="3312368" cy="37151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3"/>
              </a:spcBef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</a:rPr>
              <a:t>27 августа 2019 г</a:t>
            </a:r>
            <a:r>
              <a:rPr lang="ru-RU" spc="-1" dirty="0" smtClean="0">
                <a:solidFill>
                  <a:srgbClr val="000000"/>
                </a:solidFill>
                <a:latin typeface="Arial"/>
              </a:rPr>
              <a:t>ода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 descr="C:\Users\Администратор\Desktop\Coat_of_Arms_Stepnovskii_ray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71728"/>
            <a:ext cx="825441" cy="100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04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457200" y="-27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 dirty="0">
                <a:solidFill>
                  <a:srgbClr val="000000"/>
                </a:solidFill>
                <a:latin typeface="Arial"/>
              </a:rPr>
              <a:t>Дошкольное образование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457200" y="800010"/>
            <a:ext cx="8229600" cy="2114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83880" indent="17640">
              <a:spcBef>
                <a:spcPts val="697"/>
              </a:spcBef>
            </a:pPr>
            <a:r>
              <a:rPr lang="ru-RU" sz="3000" b="0" i="1" u="sng" strike="noStrike" spc="-1" dirty="0">
                <a:solidFill>
                  <a:srgbClr val="000000"/>
                </a:solidFill>
                <a:latin typeface="Arial"/>
              </a:rPr>
              <a:t>Основные задачи:</a:t>
            </a:r>
            <a:endParaRPr lang="en-US" sz="3000" b="0" i="1" u="sng" strike="noStrike" spc="-1" dirty="0">
              <a:solidFill>
                <a:srgbClr val="000000"/>
              </a:solidFill>
              <a:latin typeface="Arial"/>
            </a:endParaRPr>
          </a:p>
          <a:p>
            <a:pPr marL="83880" indent="17640">
              <a:spcBef>
                <a:spcPts val="697"/>
              </a:spcBef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1. Доступность дошкольного образования для детей в возрасте от 3 до 7 лет.</a:t>
            </a: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  <a:p>
            <a:pPr marL="83880" indent="17640">
              <a:spcBef>
                <a:spcPts val="697"/>
              </a:spcBef>
            </a:pPr>
            <a:r>
              <a:rPr lang="ru-RU" sz="2600" b="0" strike="noStrike" spc="-1" dirty="0">
                <a:solidFill>
                  <a:srgbClr val="000000"/>
                </a:solidFill>
                <a:latin typeface="Arial"/>
              </a:rPr>
              <a:t>2. Обеспечение местами в детских садах детей до 3-х лет</a:t>
            </a:r>
            <a:r>
              <a:rPr lang="ru-RU" sz="2800" b="0" strike="noStrike" spc="-1" dirty="0">
                <a:solidFill>
                  <a:srgbClr val="000000"/>
                </a:solidFill>
                <a:latin typeface="Arial"/>
              </a:rPr>
              <a:t>.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83880" indent="1764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395536" y="2571750"/>
            <a:ext cx="7848872" cy="25717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1590480" indent="-609480" algn="ctr">
              <a:spcBef>
                <a:spcPts val="799"/>
              </a:spcBef>
            </a:pPr>
            <a:r>
              <a:rPr lang="ru-RU" sz="2800" b="0" u="sng" strike="noStrike" spc="-1" dirty="0" smtClean="0">
                <a:latin typeface="Arial"/>
              </a:rPr>
              <a:t>5 консультативных </a:t>
            </a:r>
            <a:r>
              <a:rPr lang="ru-RU" sz="2800" b="0" u="sng" strike="noStrike" spc="-1" dirty="0">
                <a:latin typeface="Arial"/>
              </a:rPr>
              <a:t>пунктов</a:t>
            </a:r>
            <a:r>
              <a:rPr lang="ru-RU" sz="2800" b="0" u="sng" strike="noStrike" spc="-1" dirty="0" smtClean="0">
                <a:latin typeface="Arial"/>
              </a:rPr>
              <a:t>:</a:t>
            </a:r>
            <a:endParaRPr lang="en-US" sz="2800" b="0" u="sng" strike="noStrike" spc="-1" dirty="0" smtClean="0">
              <a:latin typeface="Arial"/>
            </a:endParaRPr>
          </a:p>
          <a:p>
            <a:pPr marL="1438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b="0" strike="noStrike" spc="-1" dirty="0" smtClean="0">
                <a:latin typeface="Arial"/>
              </a:rPr>
              <a:t>  МДОУ детский сад </a:t>
            </a:r>
            <a:r>
              <a:rPr lang="ru-RU" sz="2000" b="0" strike="noStrike" spc="-1" dirty="0">
                <a:latin typeface="Arial"/>
              </a:rPr>
              <a:t>№</a:t>
            </a:r>
            <a:r>
              <a:rPr lang="ru-RU" sz="2000" b="0" strike="noStrike" spc="-1" dirty="0" smtClean="0">
                <a:latin typeface="Arial"/>
              </a:rPr>
              <a:t>1 «</a:t>
            </a:r>
            <a:r>
              <a:rPr lang="ru-RU" sz="2000" spc="-1" dirty="0" smtClean="0">
                <a:latin typeface="Arial"/>
              </a:rPr>
              <a:t>Одуванчик</a:t>
            </a:r>
            <a:r>
              <a:rPr lang="ru-RU" sz="2000" b="0" strike="noStrike" spc="-1" dirty="0" smtClean="0">
                <a:latin typeface="Arial"/>
              </a:rPr>
              <a:t>»;</a:t>
            </a:r>
            <a:endParaRPr lang="ru-RU" sz="2000" spc="-1" dirty="0">
              <a:latin typeface="Arial"/>
            </a:endParaRPr>
          </a:p>
          <a:p>
            <a:pPr marL="1438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МДОУ </a:t>
            </a:r>
            <a:r>
              <a:rPr lang="ru-RU" sz="2000" spc="-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 </a:t>
            </a:r>
            <a:r>
              <a:rPr lang="ru-RU" sz="2000" b="0" strike="noStrike" spc="-1" dirty="0">
                <a:latin typeface="Arial"/>
              </a:rPr>
              <a:t>№</a:t>
            </a:r>
            <a:r>
              <a:rPr lang="ru-RU" sz="2000" b="0" strike="noStrike" spc="-1" dirty="0" smtClean="0">
                <a:latin typeface="Arial"/>
              </a:rPr>
              <a:t>2 «Чайка»;</a:t>
            </a:r>
            <a:endParaRPr lang="en-US" sz="2000" b="0" strike="noStrike" spc="-1" dirty="0">
              <a:latin typeface="Arial"/>
            </a:endParaRPr>
          </a:p>
          <a:p>
            <a:pPr marL="1590480" indent="-60948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МДОУ детский сад </a:t>
            </a:r>
            <a:r>
              <a:rPr lang="ru-RU" sz="2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 «Солнышко»;</a:t>
            </a:r>
            <a:endParaRPr lang="en-US" sz="2000" b="0" strike="noStrike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0480" indent="-60948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МДОУ детский сад </a:t>
            </a:r>
            <a:r>
              <a:rPr lang="ru-RU" sz="2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000" b="0" strike="noStrike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 «Тополёк»;</a:t>
            </a:r>
          </a:p>
          <a:p>
            <a:pPr marL="1590480" indent="-609480" algn="just">
              <a:spcBef>
                <a:spcPts val="600"/>
              </a:spcBef>
              <a:buFont typeface="+mj-lt"/>
              <a:buAutoNum type="arabicPeriod"/>
            </a:pPr>
            <a:r>
              <a:rPr lang="ru-RU" sz="20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МДОУ детский сад № 10 «Ручеёк</a:t>
            </a:r>
            <a:r>
              <a:rPr lang="ru-RU" sz="2400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sz="2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Дошкольное образование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456840" y="1199880"/>
            <a:ext cx="7924680" cy="114291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spc="-1" dirty="0" smtClean="0">
                <a:solidFill>
                  <a:srgbClr val="000000"/>
                </a:solidFill>
                <a:latin typeface="Arial"/>
              </a:rPr>
              <a:t>51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Arial"/>
              </a:rPr>
              <a:t> воспитатель, </a:t>
            </a:r>
            <a:r>
              <a:rPr lang="ru-RU" sz="2800" spc="-1" dirty="0">
                <a:solidFill>
                  <a:srgbClr val="000000"/>
                </a:solidFill>
                <a:latin typeface="Arial"/>
              </a:rPr>
              <a:t>9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Arial"/>
              </a:rPr>
              <a:t>медицинских </a:t>
            </a:r>
            <a:r>
              <a:rPr lang="ru-RU" sz="2800" b="0" strike="noStrike" spc="-1" dirty="0" smtClean="0">
                <a:solidFill>
                  <a:srgbClr val="000000"/>
                </a:solidFill>
                <a:latin typeface="Arial"/>
              </a:rPr>
              <a:t>сестёр</a:t>
            </a:r>
            <a:r>
              <a:rPr lang="ru-RU" sz="2800" b="0" strike="noStrike" spc="-1" dirty="0">
                <a:solidFill>
                  <a:srgbClr val="000000"/>
                </a:solidFill>
                <a:latin typeface="Arial"/>
              </a:rPr>
              <a:t>;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latin typeface="Arial"/>
              </a:rPr>
              <a:t>Медицинские кабинеты, спортивные площадки.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Shape 3"/>
          <p:cNvSpPr txBox="1"/>
          <p:nvPr/>
        </p:nvSpPr>
        <p:spPr>
          <a:xfrm>
            <a:off x="609120" y="2342790"/>
            <a:ext cx="8077320" cy="267723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342720" indent="-342720" algn="ctr">
              <a:spcBef>
                <a:spcPts val="697"/>
              </a:spcBef>
            </a:pPr>
            <a:r>
              <a:rPr lang="ru-RU" sz="7200" b="1" u="sng" strike="noStrike" spc="-1" dirty="0" smtClean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СНИЖЕНИЕ ЗАБОЛЕВАЕМОСТИ</a:t>
            </a:r>
          </a:p>
          <a:p>
            <a:pPr marL="342720" indent="-342720">
              <a:spcBef>
                <a:spcPts val="697"/>
              </a:spcBef>
            </a:pPr>
            <a:r>
              <a:rPr lang="ru-RU" sz="7200" b="1" u="sng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2016-2017 – 18,0 </a:t>
            </a:r>
            <a:r>
              <a:rPr lang="ru-RU" sz="6400" b="1" u="sng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</a:t>
            </a:r>
            <a:endParaRPr lang="ru-RU" sz="6400" b="1" u="sng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697"/>
              </a:spcBef>
            </a:pPr>
            <a:endParaRPr lang="ru-RU" sz="7200" b="1" u="sng" strike="noStrike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697"/>
              </a:spcBef>
            </a:pPr>
            <a:r>
              <a:rPr lang="ru-RU" sz="7200" b="1" u="sng" strike="noStrike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2017-2018 </a:t>
            </a:r>
            <a:r>
              <a:rPr lang="ru-RU" sz="7200" b="1" u="sng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19,6 </a:t>
            </a:r>
            <a:r>
              <a:rPr lang="ru-RU" sz="6400" b="1" u="sng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</a:t>
            </a:r>
            <a:endParaRPr lang="en-US" sz="6400" b="0" strike="noStrike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 algn="r">
              <a:spcBef>
                <a:spcPts val="697"/>
              </a:spcBef>
            </a:pPr>
            <a:endParaRPr lang="ru-RU" sz="7200" b="1" u="sng" strike="noStrike" spc="-1" dirty="0" smtClean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 algn="r">
              <a:spcBef>
                <a:spcPts val="697"/>
              </a:spcBef>
            </a:pPr>
            <a:endParaRPr lang="ru-RU" sz="7200" b="1" u="sng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 algn="r">
              <a:spcBef>
                <a:spcPts val="697"/>
              </a:spcBef>
            </a:pPr>
            <a:endParaRPr lang="ru-RU" sz="7200" b="1" u="sng" strike="noStrike" spc="-1" dirty="0" smtClean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 algn="r">
              <a:spcBef>
                <a:spcPts val="697"/>
              </a:spcBef>
            </a:pPr>
            <a:r>
              <a:rPr lang="ru-RU" sz="7200" b="1" u="sng" strike="noStrike" spc="-1" dirty="0" smtClean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2018-2019 </a:t>
            </a:r>
            <a:r>
              <a:rPr lang="ru-RU" sz="7200" b="1" u="sng" spc="-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7200" b="1" u="sng" strike="noStrike" spc="-1" dirty="0" smtClean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17,4 </a:t>
            </a:r>
            <a:r>
              <a:rPr lang="ru-RU" sz="7200" b="1" u="sng" strike="noStrike" spc="-1" dirty="0" smtClean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дней</a:t>
            </a:r>
            <a:endParaRPr lang="en-US" sz="7200" b="0" strike="noStrike" spc="-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720" indent="-342720">
              <a:spcBef>
                <a:spcPts val="697"/>
              </a:spcBef>
            </a:pPr>
            <a:endParaRPr lang="en-US" sz="55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ustomShape 4"/>
          <p:cNvSpPr/>
          <p:nvPr/>
        </p:nvSpPr>
        <p:spPr>
          <a:xfrm rot="7103096">
            <a:off x="3983498" y="2895114"/>
            <a:ext cx="871379" cy="1822325"/>
          </a:xfrm>
          <a:custGeom>
            <a:avLst/>
            <a:gdLst/>
            <a:ahLst/>
            <a:cxnLst/>
            <a:rect l="0" t="0" r="r" b="b"/>
            <a:pathLst>
              <a:path w="2224" h="3838">
                <a:moveTo>
                  <a:pt x="558" y="3837"/>
                </a:moveTo>
                <a:lnTo>
                  <a:pt x="555" y="960"/>
                </a:lnTo>
                <a:lnTo>
                  <a:pt x="0" y="960"/>
                </a:lnTo>
                <a:lnTo>
                  <a:pt x="1110" y="0"/>
                </a:lnTo>
                <a:lnTo>
                  <a:pt x="2223" y="958"/>
                </a:lnTo>
                <a:lnTo>
                  <a:pt x="1667" y="958"/>
                </a:lnTo>
                <a:lnTo>
                  <a:pt x="1671" y="3836"/>
                </a:lnTo>
                <a:lnTo>
                  <a:pt x="558" y="3837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Дошкольное образование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533520" y="1199880"/>
            <a:ext cx="8153280" cy="354321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u="sng" strike="noStrike" spc="-1" dirty="0">
                <a:solidFill>
                  <a:srgbClr val="000000"/>
                </a:solidFill>
                <a:latin typeface="Arial"/>
              </a:rPr>
              <a:t>РОСТ профессионального уровня:</a:t>
            </a:r>
            <a:endParaRPr lang="en-US" sz="3200" b="0" u="sng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 dirty="0">
                <a:solidFill>
                  <a:srgbClr val="000000"/>
                </a:solidFill>
                <a:latin typeface="Arial"/>
              </a:rPr>
              <a:t>МДОУ детский сад 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№1 «Одуванчик»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spc="-1" dirty="0">
                <a:solidFill>
                  <a:srgbClr val="000000"/>
                </a:solidFill>
                <a:latin typeface="Arial"/>
              </a:rPr>
              <a:t>МДОУ детский сад №2 «Чайка»</a:t>
            </a:r>
            <a:endParaRPr lang="en-US" sz="32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spc="-1" dirty="0">
                <a:solidFill>
                  <a:srgbClr val="000000"/>
                </a:solidFill>
                <a:latin typeface="Arial"/>
              </a:rPr>
              <a:t>МДОУ детский сад №4 «Солнышко»</a:t>
            </a:r>
            <a:endParaRPr lang="en-US" sz="32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spc="-1" dirty="0">
                <a:solidFill>
                  <a:srgbClr val="000000"/>
                </a:solidFill>
                <a:latin typeface="Arial"/>
              </a:rPr>
              <a:t>МДОУ детский сад №5 «Тополёк»</a:t>
            </a:r>
            <a:endParaRPr lang="en-US" sz="32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МДОУ </a:t>
            </a:r>
            <a:r>
              <a:rPr lang="ru-RU" sz="3200" b="0" strike="noStrike" spc="-1" dirty="0">
                <a:solidFill>
                  <a:srgbClr val="000000"/>
                </a:solidFill>
                <a:latin typeface="Arial"/>
              </a:rPr>
              <a:t>детский сад 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№9 «Ласточка»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МДОУ </a:t>
            </a:r>
            <a:r>
              <a:rPr lang="ru-RU" sz="3200" b="0" strike="noStrike" spc="-1" dirty="0">
                <a:solidFill>
                  <a:srgbClr val="000000"/>
                </a:solidFill>
                <a:latin typeface="Arial"/>
              </a:rPr>
              <a:t>детский сад 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№</a:t>
            </a:r>
            <a:r>
              <a:rPr lang="ru-RU" sz="3200" spc="-1" dirty="0" smtClean="0">
                <a:solidFill>
                  <a:srgbClr val="000000"/>
                </a:solidFill>
                <a:latin typeface="Arial"/>
              </a:rPr>
              <a:t>10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 «Ручеёк»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315806" y="195486"/>
            <a:ext cx="8534160" cy="864096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 dirty="0">
                <a:solidFill>
                  <a:srgbClr val="000000"/>
                </a:solidFill>
                <a:latin typeface="Arial"/>
              </a:rPr>
              <a:t>Дошкольное </a:t>
            </a:r>
            <a:r>
              <a:rPr lang="ru-RU" sz="4000" b="0" strike="noStrike" spc="-1" dirty="0" smtClean="0">
                <a:solidFill>
                  <a:srgbClr val="000000"/>
                </a:solidFill>
                <a:latin typeface="Arial"/>
              </a:rPr>
              <a:t>образование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315446" y="1594695"/>
            <a:ext cx="8534520" cy="341973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algn="ctr">
              <a:spcBef>
                <a:spcPts val="649"/>
              </a:spcBef>
              <a:buClr>
                <a:srgbClr val="000000"/>
              </a:buClr>
            </a:pPr>
            <a:r>
              <a:rPr lang="ru-RU" sz="2000" u="sng" spc="-1" dirty="0" smtClean="0">
                <a:solidFill>
                  <a:srgbClr val="000000"/>
                </a:solidFill>
                <a:latin typeface="Arial"/>
              </a:rPr>
              <a:t>Задачи </a:t>
            </a:r>
            <a:r>
              <a:rPr lang="ru-RU" sz="2000" u="sng" spc="-1" dirty="0">
                <a:solidFill>
                  <a:srgbClr val="000000"/>
                </a:solidFill>
                <a:latin typeface="Arial"/>
              </a:rPr>
              <a:t>на 2019-2020 учебный </a:t>
            </a:r>
            <a:r>
              <a:rPr lang="ru-RU" sz="2000" u="sng" spc="-1" dirty="0" smtClean="0">
                <a:solidFill>
                  <a:srgbClr val="000000"/>
                </a:solidFill>
                <a:latin typeface="Arial"/>
              </a:rPr>
              <a:t>год:</a:t>
            </a:r>
            <a:endParaRPr lang="ru-RU" sz="2000" u="sng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649"/>
              </a:spcBef>
              <a:buClr>
                <a:srgbClr val="000000"/>
              </a:buClr>
            </a:pPr>
            <a:endParaRPr lang="ru-RU" sz="1600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16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сохранение </a:t>
            </a: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100% доступности дошкольного образования для детей от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1 </a:t>
            </a: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до 7 лет;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16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600" spc="-1" dirty="0">
                <a:solidFill>
                  <a:srgbClr val="000000"/>
                </a:solidFill>
                <a:latin typeface="Arial"/>
              </a:rPr>
              <a:t>п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овышение качества дошкольного образования;</a:t>
            </a:r>
          </a:p>
          <a:p>
            <a:pPr marL="342720" indent="-342720">
              <a:lnSpc>
                <a:spcPct val="16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600" spc="-1" dirty="0">
                <a:solidFill>
                  <a:srgbClr val="000000"/>
                </a:solidFill>
                <a:latin typeface="Arial"/>
              </a:rPr>
              <a:t>с</a:t>
            </a:r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охранение и развитие здоровья воспитанников;</a:t>
            </a:r>
          </a:p>
          <a:p>
            <a:pPr marL="342720" indent="-342720">
              <a:lnSpc>
                <a:spcPct val="16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создание в каждом детском саду, каждой группе максимально комфортной и адаптивной среды речевого развития</a:t>
            </a:r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pPr marL="342720" indent="-342720">
              <a:lnSpc>
                <a:spcPct val="16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600" spc="-1" dirty="0" smtClean="0">
                <a:solidFill>
                  <a:srgbClr val="000000"/>
                </a:solidFill>
                <a:latin typeface="Arial"/>
              </a:rPr>
              <a:t>о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беспечение педагогической и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психологической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поддержки семей, нуждающихся в организации присмотра и ухода за детьми в возрасте до 3-х лет, через систему </a:t>
            </a:r>
            <a:r>
              <a:rPr lang="ru-RU" sz="1600" spc="-1" dirty="0">
                <a:solidFill>
                  <a:srgbClr val="000000"/>
                </a:solidFill>
                <a:latin typeface="Arial"/>
              </a:rPr>
              <a:t>к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Arial"/>
              </a:rPr>
              <a:t>онсультативных пунктов.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228240" y="205740"/>
            <a:ext cx="8458200" cy="85725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1" strike="noStrike" spc="-1">
                <a:solidFill>
                  <a:srgbClr val="000000"/>
                </a:solidFill>
                <a:latin typeface="Arial"/>
              </a:rPr>
              <a:t>Национальная база данных </a:t>
            </a:r>
            <a:r>
              <a:t/>
            </a:r>
            <a:br/>
            <a:r>
              <a:rPr lang="ru-RU" sz="4000" b="1" strike="noStrike" spc="-1">
                <a:solidFill>
                  <a:srgbClr val="000000"/>
                </a:solidFill>
                <a:latin typeface="Arial"/>
              </a:rPr>
              <a:t>о качестве общего образования</a:t>
            </a: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304920" y="1657260"/>
            <a:ext cx="2743200" cy="2171880"/>
          </a:xfrm>
          <a:custGeom>
            <a:avLst/>
            <a:gdLst/>
            <a:ahLst/>
            <a:cxnLst/>
            <a:rect l="0" t="0" r="r" b="b"/>
            <a:pathLst>
              <a:path w="7622" h="8046">
                <a:moveTo>
                  <a:pt x="2231" y="0"/>
                </a:moveTo>
                <a:lnTo>
                  <a:pt x="5389" y="0"/>
                </a:lnTo>
                <a:lnTo>
                  <a:pt x="7621" y="2231"/>
                </a:lnTo>
                <a:lnTo>
                  <a:pt x="7621" y="5813"/>
                </a:lnTo>
                <a:lnTo>
                  <a:pt x="5389" y="8045"/>
                </a:lnTo>
                <a:lnTo>
                  <a:pt x="2231" y="8045"/>
                </a:lnTo>
                <a:lnTo>
                  <a:pt x="0" y="5813"/>
                </a:lnTo>
                <a:lnTo>
                  <a:pt x="0" y="2231"/>
                </a:lnTo>
                <a:lnTo>
                  <a:pt x="2231" y="0"/>
                </a:lnTo>
              </a:path>
            </a:pathLst>
          </a:cu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Обучение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в школе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Line 3"/>
          <p:cNvSpPr/>
          <p:nvPr/>
        </p:nvSpPr>
        <p:spPr>
          <a:xfrm flipV="1">
            <a:off x="2895480" y="1656990"/>
            <a:ext cx="1981440" cy="285930"/>
          </a:xfrm>
          <a:prstGeom prst="line">
            <a:avLst/>
          </a:prstGeom>
          <a:ln w="7632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Line 4"/>
          <p:cNvSpPr/>
          <p:nvPr/>
        </p:nvSpPr>
        <p:spPr>
          <a:xfrm flipV="1">
            <a:off x="3200400" y="2285820"/>
            <a:ext cx="1219320" cy="56970"/>
          </a:xfrm>
          <a:prstGeom prst="line">
            <a:avLst/>
          </a:prstGeom>
          <a:ln w="7632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Line 5"/>
          <p:cNvSpPr/>
          <p:nvPr/>
        </p:nvSpPr>
        <p:spPr>
          <a:xfrm>
            <a:off x="3124080" y="2800440"/>
            <a:ext cx="762120" cy="0"/>
          </a:xfrm>
          <a:prstGeom prst="line">
            <a:avLst/>
          </a:prstGeom>
          <a:ln w="7632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" name="Line 6"/>
          <p:cNvSpPr/>
          <p:nvPr/>
        </p:nvSpPr>
        <p:spPr>
          <a:xfrm>
            <a:off x="3124080" y="3200310"/>
            <a:ext cx="762120" cy="228690"/>
          </a:xfrm>
          <a:prstGeom prst="line">
            <a:avLst/>
          </a:prstGeom>
          <a:ln w="7632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" name="Line 7"/>
          <p:cNvSpPr/>
          <p:nvPr/>
        </p:nvSpPr>
        <p:spPr>
          <a:xfrm>
            <a:off x="2438280" y="3886110"/>
            <a:ext cx="533520" cy="285930"/>
          </a:xfrm>
          <a:prstGeom prst="line">
            <a:avLst/>
          </a:prstGeom>
          <a:ln w="7632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CustomShape 8"/>
          <p:cNvSpPr/>
          <p:nvPr/>
        </p:nvSpPr>
        <p:spPr>
          <a:xfrm>
            <a:off x="5486400" y="1257390"/>
            <a:ext cx="3352680" cy="685800"/>
          </a:xfrm>
          <a:custGeom>
            <a:avLst/>
            <a:gdLst/>
            <a:ahLst/>
            <a:cxnLst/>
            <a:rect l="0" t="0" r="r" b="b"/>
            <a:pathLst>
              <a:path w="9315" h="2542">
                <a:moveTo>
                  <a:pt x="423" y="0"/>
                </a:moveTo>
                <a:cubicBezTo>
                  <a:pt x="211" y="0"/>
                  <a:pt x="0" y="211"/>
                  <a:pt x="0" y="423"/>
                </a:cubicBezTo>
                <a:lnTo>
                  <a:pt x="0" y="2117"/>
                </a:lnTo>
                <a:cubicBezTo>
                  <a:pt x="0" y="2329"/>
                  <a:pt x="211" y="2541"/>
                  <a:pt x="423" y="2541"/>
                </a:cubicBezTo>
                <a:lnTo>
                  <a:pt x="8890" y="2541"/>
                </a:lnTo>
                <a:cubicBezTo>
                  <a:pt x="9102" y="2541"/>
                  <a:pt x="9314" y="2329"/>
                  <a:pt x="9314" y="2117"/>
                </a:cubicBezTo>
                <a:lnTo>
                  <a:pt x="9314" y="423"/>
                </a:lnTo>
                <a:cubicBezTo>
                  <a:pt x="9314" y="211"/>
                  <a:pt x="9102" y="0"/>
                  <a:pt x="8890" y="0"/>
                </a:cubicBezTo>
                <a:lnTo>
                  <a:pt x="423" y="0"/>
                </a:lnTo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Национальные данные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итоговых испытаний</a:t>
            </a: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CustomShape 9"/>
          <p:cNvSpPr/>
          <p:nvPr/>
        </p:nvSpPr>
        <p:spPr>
          <a:xfrm>
            <a:off x="4876920" y="2000160"/>
            <a:ext cx="3352680" cy="685800"/>
          </a:xfrm>
          <a:custGeom>
            <a:avLst/>
            <a:gdLst/>
            <a:ahLst/>
            <a:cxnLst/>
            <a:rect l="0" t="0" r="r" b="b"/>
            <a:pathLst>
              <a:path w="9315" h="2542">
                <a:moveTo>
                  <a:pt x="423" y="0"/>
                </a:moveTo>
                <a:cubicBezTo>
                  <a:pt x="211" y="0"/>
                  <a:pt x="0" y="211"/>
                  <a:pt x="0" y="423"/>
                </a:cubicBezTo>
                <a:lnTo>
                  <a:pt x="0" y="2117"/>
                </a:lnTo>
                <a:cubicBezTo>
                  <a:pt x="0" y="2329"/>
                  <a:pt x="211" y="2541"/>
                  <a:pt x="423" y="2541"/>
                </a:cubicBezTo>
                <a:lnTo>
                  <a:pt x="8890" y="2541"/>
                </a:lnTo>
                <a:cubicBezTo>
                  <a:pt x="9102" y="2541"/>
                  <a:pt x="9314" y="2329"/>
                  <a:pt x="9314" y="2117"/>
                </a:cubicBezTo>
                <a:lnTo>
                  <a:pt x="9314" y="423"/>
                </a:lnTo>
                <a:cubicBezTo>
                  <a:pt x="9314" y="211"/>
                  <a:pt x="9102" y="0"/>
                  <a:pt x="8890" y="0"/>
                </a:cubicBezTo>
                <a:lnTo>
                  <a:pt x="423" y="0"/>
                </a:lnTo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Региональные данные</a:t>
            </a: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CustomShape 10"/>
          <p:cNvSpPr/>
          <p:nvPr/>
        </p:nvSpPr>
        <p:spPr>
          <a:xfrm>
            <a:off x="4191120" y="2743200"/>
            <a:ext cx="3352680" cy="743040"/>
          </a:xfrm>
          <a:custGeom>
            <a:avLst/>
            <a:gdLst/>
            <a:ahLst/>
            <a:cxnLst/>
            <a:rect l="0" t="0" r="r" b="b"/>
            <a:pathLst>
              <a:path w="9315" h="2754">
                <a:moveTo>
                  <a:pt x="458" y="0"/>
                </a:moveTo>
                <a:cubicBezTo>
                  <a:pt x="229" y="0"/>
                  <a:pt x="0" y="229"/>
                  <a:pt x="0" y="458"/>
                </a:cubicBezTo>
                <a:lnTo>
                  <a:pt x="0" y="2294"/>
                </a:lnTo>
                <a:cubicBezTo>
                  <a:pt x="0" y="2523"/>
                  <a:pt x="229" y="2753"/>
                  <a:pt x="458" y="2753"/>
                </a:cubicBezTo>
                <a:lnTo>
                  <a:pt x="8855" y="2753"/>
                </a:lnTo>
                <a:cubicBezTo>
                  <a:pt x="9084" y="2753"/>
                  <a:pt x="9314" y="2523"/>
                  <a:pt x="9314" y="2294"/>
                </a:cubicBezTo>
                <a:lnTo>
                  <a:pt x="9314" y="458"/>
                </a:lnTo>
                <a:cubicBezTo>
                  <a:pt x="9314" y="229"/>
                  <a:pt x="9084" y="0"/>
                  <a:pt x="8855" y="0"/>
                </a:cubicBezTo>
                <a:lnTo>
                  <a:pt x="458" y="0"/>
                </a:lnTo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1800" b="1" strike="noStrike" spc="-1" dirty="0">
                <a:solidFill>
                  <a:srgbClr val="000000"/>
                </a:solidFill>
                <a:latin typeface="Arial"/>
              </a:rPr>
              <a:t>Международные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b="1" spc="-1" dirty="0">
                <a:solidFill>
                  <a:srgbClr val="000000"/>
                </a:solidFill>
                <a:latin typeface="Arial"/>
              </a:rPr>
              <a:t>с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Arial"/>
              </a:rPr>
              <a:t>равнительные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1800" b="1" strike="noStrike" spc="-1" dirty="0">
                <a:solidFill>
                  <a:srgbClr val="000000"/>
                </a:solidFill>
                <a:latin typeface="Arial"/>
              </a:rPr>
              <a:t> исследования</a:t>
            </a:r>
            <a:r>
              <a:rPr lang="ru-RU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ustomShape 11"/>
          <p:cNvSpPr/>
          <p:nvPr/>
        </p:nvSpPr>
        <p:spPr>
          <a:xfrm>
            <a:off x="3429000" y="3543210"/>
            <a:ext cx="3352680" cy="685800"/>
          </a:xfrm>
          <a:custGeom>
            <a:avLst/>
            <a:gdLst/>
            <a:ahLst/>
            <a:cxnLst/>
            <a:rect l="0" t="0" r="r" b="b"/>
            <a:pathLst>
              <a:path w="9315" h="2542">
                <a:moveTo>
                  <a:pt x="423" y="0"/>
                </a:moveTo>
                <a:cubicBezTo>
                  <a:pt x="211" y="0"/>
                  <a:pt x="0" y="211"/>
                  <a:pt x="0" y="423"/>
                </a:cubicBezTo>
                <a:lnTo>
                  <a:pt x="0" y="2117"/>
                </a:lnTo>
                <a:cubicBezTo>
                  <a:pt x="0" y="2329"/>
                  <a:pt x="211" y="2541"/>
                  <a:pt x="423" y="2541"/>
                </a:cubicBezTo>
                <a:lnTo>
                  <a:pt x="8890" y="2541"/>
                </a:lnTo>
                <a:cubicBezTo>
                  <a:pt x="9102" y="2541"/>
                  <a:pt x="9314" y="2329"/>
                  <a:pt x="9314" y="2117"/>
                </a:cubicBezTo>
                <a:lnTo>
                  <a:pt x="9314" y="423"/>
                </a:lnTo>
                <a:cubicBezTo>
                  <a:pt x="9314" y="211"/>
                  <a:pt x="9102" y="0"/>
                  <a:pt x="8890" y="0"/>
                </a:cubicBezTo>
                <a:lnTo>
                  <a:pt x="423" y="0"/>
                </a:lnTo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Образовательная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статистика</a:t>
            </a: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12"/>
          <p:cNvSpPr/>
          <p:nvPr/>
        </p:nvSpPr>
        <p:spPr>
          <a:xfrm>
            <a:off x="1828799" y="4229009"/>
            <a:ext cx="3614057" cy="821961"/>
          </a:xfrm>
          <a:custGeom>
            <a:avLst/>
            <a:gdLst/>
            <a:ahLst/>
            <a:cxnLst/>
            <a:rect l="0" t="0" r="r" b="b"/>
            <a:pathLst>
              <a:path w="9950" h="2542">
                <a:moveTo>
                  <a:pt x="423" y="0"/>
                </a:moveTo>
                <a:cubicBezTo>
                  <a:pt x="211" y="0"/>
                  <a:pt x="0" y="211"/>
                  <a:pt x="0" y="423"/>
                </a:cubicBezTo>
                <a:lnTo>
                  <a:pt x="0" y="2117"/>
                </a:lnTo>
                <a:cubicBezTo>
                  <a:pt x="0" y="2329"/>
                  <a:pt x="211" y="2541"/>
                  <a:pt x="423" y="2541"/>
                </a:cubicBezTo>
                <a:lnTo>
                  <a:pt x="9525" y="2541"/>
                </a:lnTo>
                <a:cubicBezTo>
                  <a:pt x="9737" y="2541"/>
                  <a:pt x="9949" y="2329"/>
                  <a:pt x="9949" y="2117"/>
                </a:cubicBezTo>
                <a:lnTo>
                  <a:pt x="9949" y="423"/>
                </a:lnTo>
                <a:cubicBezTo>
                  <a:pt x="9949" y="211"/>
                  <a:pt x="9737" y="0"/>
                  <a:pt x="9525" y="0"/>
                </a:cubicBezTo>
                <a:lnTo>
                  <a:pt x="423" y="0"/>
                </a:lnTo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Национальные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 исследования качества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1800" b="1" strike="noStrike" spc="-1">
                <a:solidFill>
                  <a:srgbClr val="000000"/>
                </a:solidFill>
                <a:latin typeface="Arial"/>
              </a:rPr>
              <a:t>образования</a:t>
            </a: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1259632" y="123479"/>
            <a:ext cx="6984776" cy="129614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Всероссийские проверочные работы</a:t>
            </a:r>
            <a:endParaRPr lang="ru-RU" sz="2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необъективности результатов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38784" y="1851123"/>
            <a:ext cx="1693533" cy="648072"/>
          </a:xfrm>
          <a:prstGeom prst="roundRect">
            <a:avLst>
              <a:gd name="adj" fmla="val 149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2019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5" y="3057804"/>
            <a:ext cx="178504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СОШ № 7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8" y="2895786"/>
            <a:ext cx="1562471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СОШ № 2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49999" y="3079627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СОШ № 10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9872" y="3975906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СОШ № 7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3729" y="3057804"/>
            <a:ext cx="14041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МКОУ СОШ № 5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05260" y="1965423"/>
            <a:ext cx="1693533" cy="648072"/>
          </a:xfrm>
          <a:prstGeom prst="roundRect">
            <a:avLst>
              <a:gd name="adj" fmla="val 149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2018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67232" y="1851123"/>
            <a:ext cx="1693533" cy="648072"/>
          </a:xfrm>
          <a:prstGeom prst="roundRect">
            <a:avLst>
              <a:gd name="adj" fmla="val 149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2017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979712" y="1419621"/>
            <a:ext cx="72008" cy="431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608003" y="1176307"/>
            <a:ext cx="144016" cy="789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092280" y="1419621"/>
            <a:ext cx="257719" cy="431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475656" y="2499196"/>
            <a:ext cx="72008" cy="341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2" idx="0"/>
          </p:cNvCxnSpPr>
          <p:nvPr/>
        </p:nvCxnSpPr>
        <p:spPr>
          <a:xfrm>
            <a:off x="2620223" y="2499198"/>
            <a:ext cx="205584" cy="558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450933" y="2613498"/>
            <a:ext cx="144016" cy="136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729563" y="2499195"/>
            <a:ext cx="226817" cy="580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6738783" y="2499198"/>
            <a:ext cx="173435" cy="558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9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205740"/>
            <a:ext cx="8229600" cy="85725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 dirty="0">
                <a:solidFill>
                  <a:srgbClr val="000000"/>
                </a:solidFill>
                <a:latin typeface="Arial"/>
              </a:rPr>
              <a:t>ЕГЭ – объективная независимая оценка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TextShape 2"/>
          <p:cNvSpPr txBox="1"/>
          <p:nvPr/>
        </p:nvSpPr>
        <p:spPr>
          <a:xfrm>
            <a:off x="0" y="1234570"/>
            <a:ext cx="9144000" cy="3394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90360" indent="-1800" algn="ctr">
              <a:spcBef>
                <a:spcPts val="799"/>
              </a:spcBef>
            </a:pPr>
            <a:r>
              <a:rPr lang="ru-RU" sz="3200" spc="-1" dirty="0" smtClean="0">
                <a:solidFill>
                  <a:srgbClr val="000000"/>
                </a:solidFill>
                <a:latin typeface="Arial"/>
              </a:rPr>
              <a:t>70 </a:t>
            </a:r>
            <a:r>
              <a:rPr lang="ru-RU" sz="3200" b="0" strike="noStrike" spc="-1" dirty="0" smtClean="0">
                <a:solidFill>
                  <a:srgbClr val="000000"/>
                </a:solidFill>
                <a:latin typeface="Arial"/>
              </a:rPr>
              <a:t>выпускников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90360" indent="-1800" algn="ctr">
              <a:spcBef>
                <a:spcPts val="697"/>
              </a:spcBef>
            </a:pPr>
            <a:r>
              <a:rPr lang="ru-RU" sz="2000" b="0" strike="noStrike" spc="-1" dirty="0" err="1" smtClean="0">
                <a:solidFill>
                  <a:srgbClr val="FF0000"/>
                </a:solidFill>
                <a:latin typeface="Arial"/>
              </a:rPr>
              <a:t>Абдулхалыкова</a:t>
            </a:r>
            <a:r>
              <a:rPr lang="ru-RU" sz="2000" b="0" strike="noStrike" spc="-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ru-RU" sz="2000" b="0" strike="noStrike" spc="-1" dirty="0" err="1" smtClean="0">
                <a:solidFill>
                  <a:srgbClr val="FF0000"/>
                </a:solidFill>
                <a:latin typeface="Arial"/>
              </a:rPr>
              <a:t>Альмина</a:t>
            </a:r>
            <a:r>
              <a:rPr lang="ru-RU" sz="2000" b="0" strike="noStrike" spc="-1" dirty="0" smtClean="0">
                <a:solidFill>
                  <a:srgbClr val="FF0000"/>
                </a:solidFill>
                <a:latin typeface="Arial"/>
              </a:rPr>
              <a:t> (МКОУ СОШ №2) </a:t>
            </a:r>
            <a:r>
              <a:rPr lang="ru-RU" sz="2000" b="0" strike="noStrike" spc="-1" dirty="0">
                <a:solidFill>
                  <a:srgbClr val="FF0000"/>
                </a:solidFill>
                <a:latin typeface="Arial"/>
              </a:rPr>
              <a:t>– </a:t>
            </a:r>
            <a:r>
              <a:rPr lang="ru-RU" sz="2000" spc="-1" dirty="0" smtClean="0">
                <a:solidFill>
                  <a:srgbClr val="FF0000"/>
                </a:solidFill>
                <a:latin typeface="Arial"/>
              </a:rPr>
              <a:t>96</a:t>
            </a:r>
            <a:r>
              <a:rPr lang="ru-RU" sz="2000" b="0" strike="noStrike" spc="-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ru-RU" sz="2000" b="0" strike="noStrike" spc="-1" dirty="0">
                <a:solidFill>
                  <a:srgbClr val="FF0000"/>
                </a:solidFill>
                <a:latin typeface="Arial"/>
              </a:rPr>
              <a:t>баллов по русскому </a:t>
            </a:r>
            <a:r>
              <a:rPr lang="ru-RU" sz="2000" b="0" strike="noStrike" spc="-1" dirty="0" smtClean="0">
                <a:solidFill>
                  <a:srgbClr val="FF0000"/>
                </a:solidFill>
                <a:latin typeface="Arial"/>
              </a:rPr>
              <a:t>языку</a:t>
            </a:r>
          </a:p>
          <a:p>
            <a:pPr marL="90360" indent="-1800" algn="ctr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2555776" y="2203708"/>
            <a:ext cx="3384376" cy="567745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Свыше 80 балов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 flipH="1">
            <a:off x="1835696" y="2420523"/>
            <a:ext cx="720080" cy="701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Скругленный прямоугольник 66"/>
          <p:cNvSpPr/>
          <p:nvPr/>
        </p:nvSpPr>
        <p:spPr>
          <a:xfrm>
            <a:off x="179512" y="3122384"/>
            <a:ext cx="2448272" cy="1249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учащихся – 10%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940152" y="3122384"/>
            <a:ext cx="2521768" cy="1177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год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учащихся – 14%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940152" y="2349893"/>
            <a:ext cx="864096" cy="772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1610</TotalTime>
  <Words>1577</Words>
  <Application>Microsoft Office PowerPoint</Application>
  <PresentationFormat>Экран (16:9)</PresentationFormat>
  <Paragraphs>600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Елена</dc:creator>
  <cp:lastModifiedBy>Admin</cp:lastModifiedBy>
  <cp:revision>127</cp:revision>
  <dcterms:created xsi:type="dcterms:W3CDTF">2018-08-27T21:49:27Z</dcterms:created>
  <dcterms:modified xsi:type="dcterms:W3CDTF">2019-08-25T14:47:03Z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