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85" r:id="rId4"/>
    <p:sldId id="258" r:id="rId5"/>
    <p:sldId id="286" r:id="rId6"/>
    <p:sldId id="259" r:id="rId7"/>
    <p:sldId id="287" r:id="rId8"/>
    <p:sldId id="288" r:id="rId9"/>
    <p:sldId id="289" r:id="rId10"/>
    <p:sldId id="290" r:id="rId11"/>
    <p:sldId id="291" r:id="rId12"/>
    <p:sldId id="292" r:id="rId13"/>
    <p:sldId id="260" r:id="rId14"/>
    <p:sldId id="293" r:id="rId15"/>
    <p:sldId id="294" r:id="rId16"/>
    <p:sldId id="297" r:id="rId17"/>
    <p:sldId id="299" r:id="rId18"/>
    <p:sldId id="301" r:id="rId19"/>
    <p:sldId id="304" r:id="rId20"/>
    <p:sldId id="318" r:id="rId21"/>
    <p:sldId id="319" r:id="rId22"/>
    <p:sldId id="261" r:id="rId23"/>
    <p:sldId id="305" r:id="rId24"/>
    <p:sldId id="306" r:id="rId25"/>
    <p:sldId id="298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262" r:id="rId36"/>
    <p:sldId id="263" r:id="rId37"/>
    <p:sldId id="316" r:id="rId38"/>
    <p:sldId id="264" r:id="rId39"/>
    <p:sldId id="265" r:id="rId40"/>
    <p:sldId id="266" r:id="rId41"/>
    <p:sldId id="267" r:id="rId42"/>
    <p:sldId id="324" r:id="rId43"/>
    <p:sldId id="326" r:id="rId44"/>
    <p:sldId id="325" r:id="rId45"/>
    <p:sldId id="268" r:id="rId46"/>
    <p:sldId id="269" r:id="rId47"/>
    <p:sldId id="300" r:id="rId48"/>
    <p:sldId id="317" r:id="rId49"/>
    <p:sldId id="270" r:id="rId50"/>
    <p:sldId id="271" r:id="rId51"/>
    <p:sldId id="320" r:id="rId52"/>
    <p:sldId id="272" r:id="rId53"/>
    <p:sldId id="321" r:id="rId54"/>
    <p:sldId id="322" r:id="rId55"/>
    <p:sldId id="323" r:id="rId56"/>
    <p:sldId id="275" r:id="rId57"/>
    <p:sldId id="279" r:id="rId58"/>
    <p:sldId id="276" r:id="rId59"/>
    <p:sldId id="277" r:id="rId60"/>
    <p:sldId id="278" r:id="rId61"/>
    <p:sldId id="280" r:id="rId62"/>
    <p:sldId id="281" r:id="rId63"/>
    <p:sldId id="303" r:id="rId64"/>
    <p:sldId id="296" r:id="rId65"/>
    <p:sldId id="284" r:id="rId6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59" autoAdjust="0"/>
  </p:normalViewPr>
  <p:slideViewPr>
    <p:cSldViewPr>
      <p:cViewPr>
        <p:scale>
          <a:sx n="58" d="100"/>
          <a:sy n="58" d="100"/>
        </p:scale>
        <p:origin x="-1632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E9279F-7571-4541-9B07-7A2D4C3A93E5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E9E2BB-0A32-40B2-92CA-50EE5D4D7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unionofschools.livejournal.com/" TargetMode="External"/><Relationship Id="rId2" Type="http://schemas.openxmlformats.org/officeDocument/2006/relationships/hyperlink" Target="http://freeuni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edagog-prof.org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858875" cy="547260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abic Typesetting" pitchFamily="66" charset="-78"/>
              </a:rPr>
              <a:t/>
            </a:r>
            <a:b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abic Typesetting" pitchFamily="66" charset="-78"/>
              </a:rPr>
            </a:b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abic Typesetting" pitchFamily="66" charset="-78"/>
              </a:rPr>
              <a:t>КОНЦЕПТУАЛЬНЫЕ </a:t>
            </a:r>
            <a:b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abic Typesetting" pitchFamily="66" charset="-78"/>
              </a:rPr>
            </a:b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abic Typesetting" pitchFamily="66" charset="-78"/>
              </a:rPr>
              <a:t>ОСНОВЫ ВВЕДЕНИЯ</a:t>
            </a:r>
            <a:b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abic Typesetting" pitchFamily="66" charset="-78"/>
              </a:rPr>
            </a:b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abic Typesetting" pitchFamily="66" charset="-78"/>
              </a:rPr>
              <a:t>ФГОС ДОШКОЛЬНОГО ОБРАЗОВАНИЯ</a:t>
            </a:r>
            <a:endParaRPr lang="ru-RU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abic Typesetting" pitchFamily="66" charset="-78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3776" y="4783742"/>
            <a:ext cx="2808312" cy="21062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609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496944" cy="6264696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ФЕДЕРАЛЬНЫЕ ГОСУДАРСТВЕННЫЕ ТРЕБОВАНИЯ (ФГТ)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 основе образовательных областей лежат </a:t>
            </a:r>
            <a:r>
              <a:rPr lang="ru-RU" sz="2000" b="1" u="sng" dirty="0" smtClean="0">
                <a:solidFill>
                  <a:srgbClr val="002060"/>
                </a:solidFill>
              </a:rPr>
              <a:t>виды детской деятельности;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</a:rPr>
              <a:t>ринцип интеграции образовательных областей: </a:t>
            </a:r>
            <a:r>
              <a:rPr lang="ru-RU" sz="2000" b="1" i="1" dirty="0" smtClean="0">
                <a:solidFill>
                  <a:srgbClr val="002060"/>
                </a:solidFill>
              </a:rPr>
              <a:t>интеграция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</a:rPr>
              <a:t>задач, форм работы с детьми и детских видов деятельности;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к</a:t>
            </a:r>
            <a:r>
              <a:rPr lang="ru-RU" sz="2000" b="1" dirty="0" smtClean="0">
                <a:solidFill>
                  <a:srgbClr val="002060"/>
                </a:solidFill>
              </a:rPr>
              <a:t>омплексно-тематический принцип построения образовательного процесса;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Проектная деятельность взрослого и детей;</a:t>
            </a:r>
          </a:p>
          <a:p>
            <a:pPr algn="just"/>
            <a:endParaRPr lang="ru-RU" sz="2000" b="1" dirty="0">
              <a:solidFill>
                <a:srgbClr val="002060"/>
              </a:solidFill>
            </a:endParaRP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endParaRPr lang="ru-RU" sz="2000" b="1" dirty="0">
              <a:solidFill>
                <a:srgbClr val="002060"/>
              </a:solidFill>
            </a:endParaRP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2345684"/>
              </p:ext>
            </p:extLst>
          </p:nvPr>
        </p:nvGraphicFramePr>
        <p:xfrm>
          <a:off x="467544" y="3645024"/>
          <a:ext cx="8352928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4972"/>
                <a:gridCol w="36579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</a:t>
                      </a:r>
                      <a:r>
                        <a:rPr lang="ru-RU" baseline="0" dirty="0" smtClean="0"/>
                        <a:t> ВВЕДЕНИЯ 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 ВВЕДЕНИЯ ФГТ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Занятие</a:t>
                      </a:r>
                      <a:r>
                        <a:rPr lang="ru-RU" baseline="0" dirty="0" smtClean="0"/>
                        <a:t> понималось как дидактическая форма учебной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Занятие понимается как «занимательное дело»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Учебный блок (сетка занятий)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Совместная  деятельность взрослого и детей</a:t>
                      </a:r>
                      <a:endParaRPr lang="ru-RU" dirty="0"/>
                    </a:p>
                  </a:txBody>
                  <a:tcPr/>
                </a:tc>
              </a:tr>
              <a:tr h="10853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Специально организованное</a:t>
                      </a:r>
                      <a:r>
                        <a:rPr lang="ru-RU" baseline="0" dirty="0" smtClean="0"/>
                        <a:t> занятие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Образовательная деятельность</a:t>
                      </a:r>
                      <a:r>
                        <a:rPr lang="ru-RU" baseline="0" dirty="0" smtClean="0"/>
                        <a:t> в процессе организации детских видов деятельности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49379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68952" cy="6192688"/>
          </a:xfrm>
        </p:spPr>
        <p:txBody>
          <a:bodyPr/>
          <a:lstStyle/>
          <a:p>
            <a:pPr marL="4572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ФЕДЕРАЛЬНЫЕ ГОСУДАРСТВЕННЫЕ ТРЕБОВАНИЯ (ФГТ)</a:t>
            </a:r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Прежняя форма планирования</a:t>
            </a:r>
          </a:p>
          <a:p>
            <a:pPr algn="ctr"/>
            <a:endParaRPr lang="ru-RU" b="1" u="sng" dirty="0">
              <a:solidFill>
                <a:srgbClr val="002060"/>
              </a:solidFill>
            </a:endParaRPr>
          </a:p>
          <a:p>
            <a:pPr algn="ctr"/>
            <a:endParaRPr lang="ru-RU" b="1" u="sng" dirty="0" smtClean="0">
              <a:solidFill>
                <a:srgbClr val="002060"/>
              </a:solidFill>
            </a:endParaRPr>
          </a:p>
          <a:p>
            <a:pPr algn="ctr"/>
            <a:endParaRPr lang="ru-RU" b="1" u="sng" dirty="0" smtClean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Новая форма планирования</a:t>
            </a:r>
          </a:p>
          <a:p>
            <a:pPr algn="ctr"/>
            <a:endParaRPr lang="ru-RU" b="1" u="sng" dirty="0" smtClean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endParaRPr lang="ru-RU" b="1" u="sng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5740927"/>
              </p:ext>
            </p:extLst>
          </p:nvPr>
        </p:nvGraphicFramePr>
        <p:xfrm>
          <a:off x="467544" y="1412776"/>
          <a:ext cx="828092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9523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УЧЕБНЫЙ БЛОК (СЕТКА ЗАНЯТИЙ)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БЛОК СОВМЕСТНОЙ</a:t>
                      </a:r>
                      <a:r>
                        <a:rPr lang="ru-RU" baseline="0" dirty="0" smtClean="0"/>
                        <a:t> ДЕЯТЕЛЬНОСТИ ВЗРОСЛОГО И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БЛОК САМОСТОЯТЕЛЬНОЙ ДЕЯТЕЛЬНОСТИ ДЕТЕЙ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8744949"/>
              </p:ext>
            </p:extLst>
          </p:nvPr>
        </p:nvGraphicFramePr>
        <p:xfrm>
          <a:off x="467544" y="3573016"/>
          <a:ext cx="8352928" cy="2803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520280"/>
                <a:gridCol w="3096344"/>
              </a:tblGrid>
              <a:tr h="14973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Совместная деятельность взрослого и детей с</a:t>
                      </a:r>
                      <a:r>
                        <a:rPr lang="ru-RU" baseline="0" dirty="0" smtClean="0"/>
                        <a:t> учетом интеграции образовательных областей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Самостоятельная деятельность детей</a:t>
                      </a:r>
                      <a:endParaRPr lang="ru-RU" dirty="0"/>
                    </a:p>
                  </a:txBody>
                  <a:tcPr/>
                </a:tc>
              </a:tr>
              <a:tr h="4263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Образовательная</a:t>
                      </a:r>
                      <a:r>
                        <a:rPr lang="ru-RU" baseline="0" dirty="0" smtClean="0"/>
                        <a:t> деятельность в процессе организации детских видов деятельности</a:t>
                      </a:r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Образовательная деятельность в режимных моментах</a:t>
                      </a:r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63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0084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496944" cy="6120680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ФЕДЕРАЛЬНЫЕ ГОСУДАРСТВЕННЫЕ ТРЕБОВАНИЯ (ФГТ)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</a:rPr>
              <a:t>римерные основные образовательные программы включают в себя: </a:t>
            </a:r>
            <a:r>
              <a:rPr lang="ru-RU" sz="2000" b="1" i="1" dirty="0" smtClean="0">
                <a:solidFill>
                  <a:srgbClr val="002060"/>
                </a:solidFill>
              </a:rPr>
              <a:t>содержание обязательной части и содержание образовательной (коррекционной) работы с детьми с ОВЗ;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первая примерная основная образовательная программа – это программа «Успех»;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7588078"/>
              </p:ext>
            </p:extLst>
          </p:nvPr>
        </p:nvGraphicFramePr>
        <p:xfrm>
          <a:off x="395536" y="2636913"/>
          <a:ext cx="8496943" cy="4945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520280"/>
                <a:gridCol w="3024335"/>
              </a:tblGrid>
              <a:tr h="648071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СОЦИАЛЬНО УСПЕШНЫЙ </a:t>
                      </a:r>
                    </a:p>
                    <a:p>
                      <a:pPr algn="ctr"/>
                      <a:r>
                        <a:rPr lang="ru-RU" dirty="0" smtClean="0"/>
                        <a:t>ДОШКОЛЬНИК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СОЦИАЛЬНО УСПЕШНЫЙ  ШКОЛЬНИК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Правильное </a:t>
                      </a:r>
                    </a:p>
                    <a:p>
                      <a:pPr algn="ctr"/>
                      <a:r>
                        <a:rPr lang="ru-RU" dirty="0" smtClean="0"/>
                        <a:t>понимание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Неправильное  понимание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Правильное </a:t>
                      </a:r>
                    </a:p>
                    <a:p>
                      <a:pPr algn="ctr"/>
                      <a:r>
                        <a:rPr lang="ru-RU" dirty="0" smtClean="0"/>
                        <a:t>понимание</a:t>
                      </a:r>
                    </a:p>
                  </a:txBody>
                  <a:tcPr/>
                </a:tc>
              </a:tr>
              <a:tr h="2721495"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тот, кто умеет: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играть, моделировать разные системы взаимоотношений в игре;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формировать позитивный образ себя (Я-реального и Я-потенциального)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формирование предпосылок</a:t>
                      </a:r>
                      <a:r>
                        <a:rPr lang="ru-RU" baseline="0" dirty="0" smtClean="0"/>
                        <a:t> учебной деятельности.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u="sng" dirty="0" smtClean="0"/>
                        <a:t>тот, кто умеет: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учиться,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общаться</a:t>
                      </a:r>
                      <a:r>
                        <a:rPr lang="ru-RU" baseline="0" dirty="0" smtClean="0"/>
                        <a:t> в условиях школьного обучения.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23106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476250"/>
            <a:ext cx="8280400" cy="561657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ФГТ И ФГОС ?</a:t>
            </a:r>
          </a:p>
          <a:p>
            <a:pPr marL="45720" indent="0"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ФГОС – это совокупность трёх групп Требований: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 ФГТ к структуре Программы;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 ФГТ к условиям её реализации;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 ФГТ к результатам освоения Программы.</a:t>
            </a:r>
          </a:p>
          <a:p>
            <a:pPr marL="4572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В системе российского дошкольного образования действовали 2 ГРУППЫ ТРЕБОВАНИЙ: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002060"/>
                </a:solidFill>
              </a:rPr>
              <a:t>1) ФГТ к структуре Программы;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002060"/>
                </a:solidFill>
              </a:rPr>
              <a:t>2) ФГТ к условиям её реализации;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002060"/>
                </a:solidFill>
              </a:rPr>
              <a:t>3) </a:t>
            </a:r>
            <a:r>
              <a:rPr lang="ru-RU" b="1" dirty="0" smtClean="0">
                <a:solidFill>
                  <a:srgbClr val="FF0000"/>
                </a:solidFill>
              </a:rPr>
              <a:t>НЕ БЫЛА РАЗРАБОТАНА!</a:t>
            </a:r>
            <a:endParaRPr lang="ru-RU" b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117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568952" cy="633670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ЭТАПЫ РАЗРАБОТКИ ФГОС ДОШКОЛЬНОГО ОБРАЗОВАНИЯ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30 января 2013 г. – начало разработки ФГОС ДО</a:t>
            </a:r>
          </a:p>
          <a:p>
            <a:pPr marL="45720" indent="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(Приказ </a:t>
            </a:r>
            <a:r>
              <a:rPr lang="ru-RU" sz="1800" b="1" dirty="0" err="1">
                <a:solidFill>
                  <a:srgbClr val="002060"/>
                </a:solidFill>
              </a:rPr>
              <a:t>Минобрнауки</a:t>
            </a:r>
            <a:r>
              <a:rPr lang="ru-RU" sz="1800" b="1" dirty="0">
                <a:solidFill>
                  <a:srgbClr val="002060"/>
                </a:solidFill>
              </a:rPr>
              <a:t> РФ № 57 от 30.01.2013 г. </a:t>
            </a:r>
          </a:p>
          <a:p>
            <a:pPr marL="45720" indent="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«О разработке ФГОС дошкольного образования</a:t>
            </a:r>
            <a:r>
              <a:rPr lang="ru-RU" sz="1800" b="1" dirty="0" smtClean="0">
                <a:solidFill>
                  <a:srgbClr val="002060"/>
                </a:solidFill>
              </a:rPr>
              <a:t>»).</a:t>
            </a:r>
          </a:p>
          <a:p>
            <a:pPr algn="just"/>
            <a:r>
              <a:rPr lang="ru-RU" sz="1800" b="1" u="sng" dirty="0">
                <a:solidFill>
                  <a:srgbClr val="002060"/>
                </a:solidFill>
              </a:rPr>
              <a:t>В </a:t>
            </a:r>
            <a:r>
              <a:rPr lang="ru-RU" sz="1800" b="1" u="sng" dirty="0" err="1">
                <a:solidFill>
                  <a:srgbClr val="002060"/>
                </a:solidFill>
              </a:rPr>
              <a:t>Минобрнауки</a:t>
            </a:r>
            <a:r>
              <a:rPr lang="ru-RU" sz="1800" b="1" u="sng" dirty="0">
                <a:solidFill>
                  <a:srgbClr val="002060"/>
                </a:solidFill>
              </a:rPr>
              <a:t> РФ </a:t>
            </a:r>
            <a:r>
              <a:rPr lang="ru-RU" sz="1800" b="1" dirty="0">
                <a:solidFill>
                  <a:srgbClr val="002060"/>
                </a:solidFill>
              </a:rPr>
              <a:t>создана </a:t>
            </a:r>
            <a:r>
              <a:rPr lang="ru-RU" sz="1800" b="1" i="1" u="sng" dirty="0">
                <a:solidFill>
                  <a:srgbClr val="C00000"/>
                </a:solidFill>
              </a:rPr>
              <a:t>рабочая группа</a:t>
            </a:r>
            <a:r>
              <a:rPr lang="ru-RU" sz="1800" b="1" u="sng" dirty="0">
                <a:solidFill>
                  <a:srgbClr val="C0000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по подготовке </a:t>
            </a:r>
            <a:r>
              <a:rPr lang="ru-RU" sz="1800" b="1" u="sng" dirty="0" smtClean="0">
                <a:solidFill>
                  <a:srgbClr val="002060"/>
                </a:solidFill>
              </a:rPr>
              <a:t>Проекта </a:t>
            </a:r>
            <a:r>
              <a:rPr lang="ru-RU" sz="1800" b="1" u="sng" dirty="0">
                <a:solidFill>
                  <a:srgbClr val="002060"/>
                </a:solidFill>
              </a:rPr>
              <a:t>ФГОС </a:t>
            </a:r>
            <a:r>
              <a:rPr lang="ru-RU" sz="1800" b="1" u="sng" dirty="0" smtClean="0">
                <a:solidFill>
                  <a:srgbClr val="002060"/>
                </a:solidFill>
              </a:rPr>
              <a:t>ДО</a:t>
            </a:r>
            <a:r>
              <a:rPr lang="ru-RU" sz="1800" b="1" u="sng" dirty="0">
                <a:solidFill>
                  <a:srgbClr val="002060"/>
                </a:solidFill>
              </a:rPr>
              <a:t>:</a:t>
            </a:r>
            <a:endParaRPr lang="ru-RU" sz="1800" b="1" u="sng" dirty="0" smtClean="0">
              <a:solidFill>
                <a:srgbClr val="002060"/>
              </a:solidFill>
            </a:endParaRPr>
          </a:p>
          <a:p>
            <a:pPr lvl="0" algn="just"/>
            <a:r>
              <a:rPr lang="ru-RU" sz="1800" b="1" dirty="0" err="1">
                <a:solidFill>
                  <a:srgbClr val="C00000"/>
                </a:solidFill>
              </a:rPr>
              <a:t>Асмолов</a:t>
            </a:r>
            <a:r>
              <a:rPr lang="ru-RU" sz="1800" b="1" dirty="0">
                <a:solidFill>
                  <a:srgbClr val="C00000"/>
                </a:solidFill>
              </a:rPr>
              <a:t> А.Г. </a:t>
            </a:r>
            <a:r>
              <a:rPr lang="ru-RU" sz="1800" b="1" dirty="0">
                <a:solidFill>
                  <a:srgbClr val="002060"/>
                </a:solidFill>
              </a:rPr>
              <a:t>– </a:t>
            </a:r>
            <a:r>
              <a:rPr lang="ru-RU" sz="1800" b="1" i="1" u="sng" dirty="0">
                <a:solidFill>
                  <a:srgbClr val="002060"/>
                </a:solidFill>
              </a:rPr>
              <a:t>руководитель рабочей группы</a:t>
            </a:r>
            <a:r>
              <a:rPr lang="ru-RU" sz="1800" b="1" dirty="0">
                <a:solidFill>
                  <a:srgbClr val="002060"/>
                </a:solidFill>
              </a:rPr>
              <a:t>, директор ФИРО, </a:t>
            </a:r>
            <a:r>
              <a:rPr lang="ru-RU" sz="1800" b="1" dirty="0" err="1">
                <a:solidFill>
                  <a:srgbClr val="002060"/>
                </a:solidFill>
              </a:rPr>
              <a:t>д.псих.н</a:t>
            </a:r>
            <a:r>
              <a:rPr lang="ru-RU" sz="1800" b="1" dirty="0">
                <a:solidFill>
                  <a:srgbClr val="002060"/>
                </a:solidFill>
              </a:rPr>
              <a:t>., проф</a:t>
            </a:r>
            <a:r>
              <a:rPr lang="ru-RU" sz="1800" b="1" dirty="0" smtClean="0">
                <a:solidFill>
                  <a:srgbClr val="002060"/>
                </a:solidFill>
              </a:rPr>
              <a:t>.;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 err="1">
                <a:solidFill>
                  <a:srgbClr val="C00000"/>
                </a:solidFill>
              </a:rPr>
              <a:t>Скоролупова</a:t>
            </a:r>
            <a:r>
              <a:rPr lang="ru-RU" sz="1800" b="1" dirty="0">
                <a:solidFill>
                  <a:srgbClr val="C00000"/>
                </a:solidFill>
              </a:rPr>
              <a:t> О.А</a:t>
            </a:r>
            <a:r>
              <a:rPr lang="ru-RU" sz="1800" b="1" dirty="0">
                <a:solidFill>
                  <a:srgbClr val="002060"/>
                </a:solidFill>
              </a:rPr>
              <a:t>. – нач. отдела Департамента гос. политики в сфере общего </a:t>
            </a:r>
            <a:r>
              <a:rPr lang="ru-RU" sz="1800" b="1" dirty="0" smtClean="0">
                <a:solidFill>
                  <a:srgbClr val="002060"/>
                </a:solidFill>
              </a:rPr>
              <a:t>образования;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 err="1">
                <a:solidFill>
                  <a:srgbClr val="C00000"/>
                </a:solidFill>
              </a:rPr>
              <a:t>Волосовец</a:t>
            </a:r>
            <a:r>
              <a:rPr lang="ru-RU" sz="1800" b="1" dirty="0">
                <a:solidFill>
                  <a:srgbClr val="C00000"/>
                </a:solidFill>
              </a:rPr>
              <a:t> Т.В. </a:t>
            </a:r>
            <a:r>
              <a:rPr lang="ru-RU" sz="1800" b="1" dirty="0">
                <a:solidFill>
                  <a:srgbClr val="002060"/>
                </a:solidFill>
              </a:rPr>
              <a:t>– директор ФГНУ Института </a:t>
            </a:r>
            <a:r>
              <a:rPr lang="ru-RU" sz="1800" b="1" dirty="0" smtClean="0">
                <a:solidFill>
                  <a:srgbClr val="002060"/>
                </a:solidFill>
              </a:rPr>
              <a:t>психолого-педагогических проблем </a:t>
            </a:r>
            <a:r>
              <a:rPr lang="ru-RU" sz="1800" b="1" dirty="0">
                <a:solidFill>
                  <a:srgbClr val="002060"/>
                </a:solidFill>
              </a:rPr>
              <a:t>детства РАО, </a:t>
            </a:r>
            <a:r>
              <a:rPr lang="ru-RU" sz="1800" b="1" dirty="0" err="1" smtClean="0">
                <a:solidFill>
                  <a:srgbClr val="002060"/>
                </a:solidFill>
              </a:rPr>
              <a:t>к.п.н</a:t>
            </a:r>
            <a:r>
              <a:rPr lang="ru-RU" sz="1800" b="1" dirty="0">
                <a:solidFill>
                  <a:srgbClr val="002060"/>
                </a:solidFill>
              </a:rPr>
              <a:t>;</a:t>
            </a:r>
          </a:p>
          <a:p>
            <a:pPr lvl="0"/>
            <a:r>
              <a:rPr lang="ru-RU" sz="1800" b="1" dirty="0">
                <a:solidFill>
                  <a:srgbClr val="C00000"/>
                </a:solidFill>
              </a:rPr>
              <a:t>Карабанова О.А. </a:t>
            </a:r>
            <a:r>
              <a:rPr lang="ru-RU" sz="1800" b="1" dirty="0">
                <a:solidFill>
                  <a:srgbClr val="002060"/>
                </a:solidFill>
              </a:rPr>
              <a:t>– зам. декана ф-та психологии МГУ, д. псих. наук, проф</a:t>
            </a:r>
            <a:r>
              <a:rPr lang="ru-RU" sz="1800" b="1" dirty="0" smtClean="0">
                <a:solidFill>
                  <a:srgbClr val="002060"/>
                </a:solidFill>
              </a:rPr>
              <a:t>.;</a:t>
            </a:r>
            <a:endParaRPr lang="ru-RU" sz="1800" b="1" dirty="0">
              <a:solidFill>
                <a:srgbClr val="002060"/>
              </a:solidFill>
            </a:endParaRPr>
          </a:p>
          <a:p>
            <a:pPr lvl="0" algn="just"/>
            <a:r>
              <a:rPr lang="ru-RU" sz="1800" b="1" dirty="0">
                <a:solidFill>
                  <a:srgbClr val="C00000"/>
                </a:solidFill>
              </a:rPr>
              <a:t>Рубцов В.В</a:t>
            </a:r>
            <a:r>
              <a:rPr lang="ru-RU" sz="1800" b="1" dirty="0">
                <a:solidFill>
                  <a:srgbClr val="002060"/>
                </a:solidFill>
              </a:rPr>
              <a:t>. – ректор ГБОУ ВПО МГППУ, </a:t>
            </a:r>
            <a:r>
              <a:rPr lang="ru-RU" sz="1800" b="1" dirty="0" err="1">
                <a:solidFill>
                  <a:srgbClr val="002060"/>
                </a:solidFill>
              </a:rPr>
              <a:t>д.псих.н</a:t>
            </a:r>
            <a:r>
              <a:rPr lang="ru-RU" sz="1800" b="1" dirty="0">
                <a:solidFill>
                  <a:srgbClr val="002060"/>
                </a:solidFill>
              </a:rPr>
              <a:t>., проф</a:t>
            </a:r>
            <a:r>
              <a:rPr lang="ru-RU" sz="1800" b="1" dirty="0" smtClean="0">
                <a:solidFill>
                  <a:srgbClr val="002060"/>
                </a:solidFill>
              </a:rPr>
              <a:t>.;</a:t>
            </a:r>
            <a:endParaRPr lang="ru-RU" sz="1800" b="1" dirty="0">
              <a:solidFill>
                <a:srgbClr val="002060"/>
              </a:solidFill>
            </a:endParaRPr>
          </a:p>
          <a:p>
            <a:pPr lvl="0" algn="just"/>
            <a:r>
              <a:rPr lang="ru-RU" sz="1800" b="1" dirty="0" err="1">
                <a:solidFill>
                  <a:srgbClr val="C00000"/>
                </a:solidFill>
              </a:rPr>
              <a:t>Собкин</a:t>
            </a:r>
            <a:r>
              <a:rPr lang="ru-RU" sz="1800" b="1" dirty="0">
                <a:solidFill>
                  <a:srgbClr val="C00000"/>
                </a:solidFill>
              </a:rPr>
              <a:t> В.С. </a:t>
            </a:r>
            <a:r>
              <a:rPr lang="ru-RU" sz="1800" b="1" dirty="0">
                <a:solidFill>
                  <a:srgbClr val="002060"/>
                </a:solidFill>
              </a:rPr>
              <a:t>– директор ФГНУ «Ин-т социологии образования» РАО, </a:t>
            </a:r>
            <a:r>
              <a:rPr lang="ru-RU" sz="1800" b="1" dirty="0" err="1">
                <a:solidFill>
                  <a:srgbClr val="002060"/>
                </a:solidFill>
              </a:rPr>
              <a:t>д.псих.н</a:t>
            </a:r>
            <a:r>
              <a:rPr lang="ru-RU" sz="1800" b="1" dirty="0">
                <a:solidFill>
                  <a:srgbClr val="002060"/>
                </a:solidFill>
              </a:rPr>
              <a:t>., проф</a:t>
            </a:r>
            <a:r>
              <a:rPr lang="ru-RU" sz="1800" b="1" dirty="0" smtClean="0">
                <a:solidFill>
                  <a:srgbClr val="002060"/>
                </a:solidFill>
              </a:rPr>
              <a:t>.</a:t>
            </a:r>
          </a:p>
          <a:p>
            <a:pPr lvl="0" algn="just"/>
            <a:r>
              <a:rPr lang="ru-RU" sz="1800" b="1" dirty="0" smtClean="0">
                <a:solidFill>
                  <a:srgbClr val="002060"/>
                </a:solidFill>
              </a:rPr>
              <a:t>И др.</a:t>
            </a:r>
          </a:p>
          <a:p>
            <a:pPr lvl="0" algn="ctr"/>
            <a:r>
              <a:rPr lang="ru-RU" sz="1800" b="1" u="sng" dirty="0">
                <a:solidFill>
                  <a:srgbClr val="C00000"/>
                </a:solidFill>
              </a:rPr>
              <a:t>В</a:t>
            </a:r>
            <a:r>
              <a:rPr lang="ru-RU" sz="1800" b="1" u="sng" dirty="0" smtClean="0">
                <a:solidFill>
                  <a:srgbClr val="C00000"/>
                </a:solidFill>
              </a:rPr>
              <a:t> </a:t>
            </a:r>
            <a:r>
              <a:rPr lang="ru-RU" sz="1800" b="1" u="sng" dirty="0">
                <a:solidFill>
                  <a:srgbClr val="C00000"/>
                </a:solidFill>
              </a:rPr>
              <a:t>рабочей группе люди с разными </a:t>
            </a:r>
            <a:r>
              <a:rPr lang="ru-RU" sz="1800" b="1" u="sng" dirty="0" smtClean="0">
                <a:solidFill>
                  <a:srgbClr val="C00000"/>
                </a:solidFill>
              </a:rPr>
              <a:t>мнениями и позициями!</a:t>
            </a:r>
            <a:endParaRPr lang="ru-RU" sz="1800" b="1" u="sng" dirty="0">
              <a:solidFill>
                <a:srgbClr val="C00000"/>
              </a:solidFill>
            </a:endParaRPr>
          </a:p>
          <a:p>
            <a:pPr algn="just"/>
            <a:endParaRPr lang="ru-RU" dirty="0">
              <a:solidFill>
                <a:srgbClr val="002060"/>
              </a:solidFill>
            </a:endParaRP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8617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424936" cy="633670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u="sng" dirty="0">
                <a:solidFill>
                  <a:srgbClr val="C00000"/>
                </a:solidFill>
              </a:rPr>
              <a:t>Что </a:t>
            </a:r>
            <a:r>
              <a:rPr lang="ru-RU" b="1" u="sng" dirty="0" smtClean="0">
                <a:solidFill>
                  <a:srgbClr val="C00000"/>
                </a:solidFill>
              </a:rPr>
              <a:t> обсуждалось?</a:t>
            </a:r>
            <a:endParaRPr lang="ru-RU" b="1" dirty="0">
              <a:solidFill>
                <a:srgbClr val="C0000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- требования к программе (база ОС</a:t>
            </a:r>
            <a:r>
              <a:rPr lang="ru-RU" sz="2000" b="1" dirty="0" smtClean="0">
                <a:solidFill>
                  <a:srgbClr val="002060"/>
                </a:solidFill>
              </a:rPr>
              <a:t>),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- требования к условиям (финансовое обеспечение</a:t>
            </a:r>
            <a:r>
              <a:rPr lang="ru-RU" sz="2000" b="1" dirty="0" smtClean="0">
                <a:solidFill>
                  <a:srgbClr val="002060"/>
                </a:solidFill>
              </a:rPr>
              <a:t>),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dirty="0">
                <a:solidFill>
                  <a:srgbClr val="002060"/>
                </a:solidFill>
              </a:rPr>
              <a:t>требования к </a:t>
            </a:r>
            <a:r>
              <a:rPr lang="ru-RU" sz="2000" b="1" dirty="0" smtClean="0">
                <a:solidFill>
                  <a:srgbClr val="002060"/>
                </a:solidFill>
              </a:rPr>
              <a:t>результатам </a:t>
            </a:r>
            <a:r>
              <a:rPr lang="ru-RU" sz="2000" b="1" dirty="0">
                <a:solidFill>
                  <a:srgbClr val="002060"/>
                </a:solidFill>
              </a:rPr>
              <a:t>социализации (на что нацелен ОС</a:t>
            </a:r>
            <a:r>
              <a:rPr lang="ru-RU" sz="2000" b="1" dirty="0" smtClean="0">
                <a:solidFill>
                  <a:srgbClr val="002060"/>
                </a:solidFill>
              </a:rPr>
              <a:t>).</a:t>
            </a:r>
          </a:p>
          <a:p>
            <a:pPr algn="ctr"/>
            <a:r>
              <a:rPr lang="ru-RU" sz="2000" b="1" u="sng" dirty="0">
                <a:solidFill>
                  <a:srgbClr val="C00000"/>
                </a:solidFill>
              </a:rPr>
              <a:t>Перед разработчиками ОС возникли </a:t>
            </a:r>
            <a:endParaRPr lang="ru-RU" sz="2000" b="1" u="sng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ВОПРОСЫ</a:t>
            </a:r>
            <a:r>
              <a:rPr lang="ru-RU" sz="2000" b="1" u="sng" dirty="0">
                <a:solidFill>
                  <a:srgbClr val="C00000"/>
                </a:solidFill>
              </a:rPr>
              <a:t>:</a:t>
            </a:r>
            <a:endParaRPr lang="ru-RU" sz="2000" dirty="0">
              <a:solidFill>
                <a:srgbClr val="C00000"/>
              </a:solidFill>
            </a:endParaRPr>
          </a:p>
          <a:p>
            <a:pPr lvl="0" algn="just"/>
            <a:r>
              <a:rPr lang="ru-RU" sz="2000" b="1" i="1" dirty="0">
                <a:solidFill>
                  <a:srgbClr val="002060"/>
                </a:solidFill>
              </a:rPr>
              <a:t>Что побудило в этом году ввести </a:t>
            </a:r>
            <a:r>
              <a:rPr lang="ru-RU" sz="2000" b="1" i="1" u="sng" dirty="0">
                <a:solidFill>
                  <a:srgbClr val="002060"/>
                </a:solidFill>
              </a:rPr>
              <a:t>особый ОС?  </a:t>
            </a:r>
            <a:r>
              <a:rPr lang="ru-RU" sz="2000" b="1" i="1" dirty="0">
                <a:solidFill>
                  <a:srgbClr val="002060"/>
                </a:solidFill>
              </a:rPr>
              <a:t>Стандарт поддержки разнообразия </a:t>
            </a:r>
            <a:r>
              <a:rPr lang="ru-RU" sz="2000" b="1" i="1" dirty="0" smtClean="0">
                <a:solidFill>
                  <a:srgbClr val="002060"/>
                </a:solidFill>
              </a:rPr>
              <a:t>детства</a:t>
            </a:r>
            <a:r>
              <a:rPr lang="ru-RU" sz="2000" b="1" i="1" dirty="0">
                <a:solidFill>
                  <a:srgbClr val="002060"/>
                </a:solidFill>
              </a:rPr>
              <a:t>;</a:t>
            </a:r>
          </a:p>
          <a:p>
            <a:pPr lvl="0" algn="just"/>
            <a:r>
              <a:rPr lang="ru-RU" sz="2000" b="1" i="1" dirty="0">
                <a:solidFill>
                  <a:srgbClr val="002060"/>
                </a:solidFill>
              </a:rPr>
              <a:t>Не </a:t>
            </a:r>
            <a:r>
              <a:rPr lang="ru-RU" sz="2000" b="1" i="1" dirty="0" smtClean="0">
                <a:solidFill>
                  <a:srgbClr val="002060"/>
                </a:solidFill>
              </a:rPr>
              <a:t>является ли </a:t>
            </a:r>
            <a:r>
              <a:rPr lang="ru-RU" sz="2000" b="1" i="1" dirty="0">
                <a:solidFill>
                  <a:srgbClr val="002060"/>
                </a:solidFill>
              </a:rPr>
              <a:t>он риском для системы образования?</a:t>
            </a:r>
          </a:p>
          <a:p>
            <a:pPr lvl="0" algn="just"/>
            <a:r>
              <a:rPr lang="ru-RU" sz="2000" b="1" i="1" dirty="0">
                <a:solidFill>
                  <a:srgbClr val="002060"/>
                </a:solidFill>
              </a:rPr>
              <a:t>В чем уникальность ОС? В чем отличие?</a:t>
            </a:r>
          </a:p>
          <a:p>
            <a:pPr lvl="0" algn="just"/>
            <a:r>
              <a:rPr lang="ru-RU" sz="2000" b="1" i="1" dirty="0">
                <a:solidFill>
                  <a:srgbClr val="002060"/>
                </a:solidFill>
              </a:rPr>
              <a:t>Не несет ли он возросшие финансовые обременения?</a:t>
            </a:r>
          </a:p>
          <a:p>
            <a:pPr lvl="0" algn="just"/>
            <a:r>
              <a:rPr lang="ru-RU" sz="2000" b="1" i="1" dirty="0" smtClean="0">
                <a:solidFill>
                  <a:srgbClr val="002060"/>
                </a:solidFill>
              </a:rPr>
              <a:t>Каковы будут результаты? </a:t>
            </a:r>
            <a:endParaRPr lang="ru-RU" sz="2000" b="1" i="1" dirty="0">
              <a:solidFill>
                <a:srgbClr val="002060"/>
              </a:solidFill>
            </a:endParaRPr>
          </a:p>
          <a:p>
            <a:pPr lvl="0" algn="just"/>
            <a:r>
              <a:rPr lang="ru-RU" sz="2000" b="1" i="1" dirty="0">
                <a:solidFill>
                  <a:srgbClr val="002060"/>
                </a:solidFill>
              </a:rPr>
              <a:t> По какой предметности </a:t>
            </a:r>
            <a:r>
              <a:rPr lang="ru-RU" sz="2000" b="1" i="1" dirty="0" smtClean="0">
                <a:solidFill>
                  <a:srgbClr val="002060"/>
                </a:solidFill>
              </a:rPr>
              <a:t>они будут </a:t>
            </a:r>
            <a:r>
              <a:rPr lang="ru-RU" sz="2000" b="1" i="1" dirty="0">
                <a:solidFill>
                  <a:srgbClr val="002060"/>
                </a:solidFill>
              </a:rPr>
              <a:t>выстраиваться? </a:t>
            </a:r>
          </a:p>
          <a:p>
            <a:pPr lvl="0" algn="just"/>
            <a:r>
              <a:rPr lang="ru-RU" sz="2000" b="1" i="1" dirty="0">
                <a:solidFill>
                  <a:srgbClr val="002060"/>
                </a:solidFill>
              </a:rPr>
              <a:t> Какие требования будут </a:t>
            </a:r>
            <a:r>
              <a:rPr lang="ru-RU" sz="2000" b="1" i="1" dirty="0" smtClean="0">
                <a:solidFill>
                  <a:srgbClr val="002060"/>
                </a:solidFill>
              </a:rPr>
              <a:t>необходимыми </a:t>
            </a:r>
            <a:r>
              <a:rPr lang="ru-RU" sz="2000" b="1" i="1" dirty="0">
                <a:solidFill>
                  <a:srgbClr val="002060"/>
                </a:solidFill>
              </a:rPr>
              <a:t>и достаточными, чтобы выстроить «Я» ребенка д/в?</a:t>
            </a:r>
          </a:p>
          <a:p>
            <a:pPr algn="just"/>
            <a:r>
              <a:rPr lang="ru-RU" sz="2000" b="1" i="1" dirty="0">
                <a:solidFill>
                  <a:srgbClr val="002060"/>
                </a:solidFill>
              </a:rPr>
              <a:t>Почему мы это делаем</a:t>
            </a:r>
            <a:r>
              <a:rPr lang="ru-RU" sz="2000" b="1" i="1" dirty="0" smtClean="0">
                <a:solidFill>
                  <a:srgbClr val="002060"/>
                </a:solidFill>
              </a:rPr>
              <a:t>?</a:t>
            </a:r>
          </a:p>
          <a:p>
            <a:pPr lvl="0" algn="just"/>
            <a:r>
              <a:rPr lang="ru-RU" sz="2000" b="1" i="1" dirty="0" smtClean="0">
                <a:solidFill>
                  <a:srgbClr val="002060"/>
                </a:solidFill>
              </a:rPr>
              <a:t>Почему в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социокультурной</a:t>
            </a:r>
            <a:r>
              <a:rPr lang="ru-RU" sz="2000" b="1" i="1" dirty="0" smtClean="0">
                <a:solidFill>
                  <a:srgbClr val="002060"/>
                </a:solidFill>
              </a:rPr>
              <a:t> ситуации в нашей стране встал такой вопрос?</a:t>
            </a:r>
          </a:p>
          <a:p>
            <a:pPr lvl="0" algn="just"/>
            <a:r>
              <a:rPr lang="ru-RU" sz="2000" b="1" i="1" dirty="0" smtClean="0">
                <a:solidFill>
                  <a:srgbClr val="002060"/>
                </a:solidFill>
              </a:rPr>
              <a:t>Зачем </a:t>
            </a:r>
            <a:r>
              <a:rPr lang="ru-RU" sz="2000" b="1" i="1" dirty="0">
                <a:solidFill>
                  <a:srgbClr val="002060"/>
                </a:solidFill>
              </a:rPr>
              <a:t>это нужно?</a:t>
            </a:r>
          </a:p>
          <a:p>
            <a:pPr algn="just"/>
            <a:r>
              <a:rPr lang="ru-RU" sz="2000" b="1" i="1" dirty="0">
                <a:solidFill>
                  <a:srgbClr val="002060"/>
                </a:solidFill>
              </a:rPr>
              <a:t>Что нового принесет ОС в дошкольную уникальную жизнь?</a:t>
            </a:r>
          </a:p>
          <a:p>
            <a:pPr lvl="0" algn="just"/>
            <a:r>
              <a:rPr lang="ru-RU" sz="2000" b="1" i="1" dirty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</a:rPr>
              <a:t>Как </a:t>
            </a:r>
            <a:r>
              <a:rPr lang="ru-RU" sz="2000" b="1" i="1" dirty="0">
                <a:solidFill>
                  <a:srgbClr val="002060"/>
                </a:solidFill>
              </a:rPr>
              <a:t>ОС будет связан со сменой ценностных ориентаций по отношению к детству в нашей культуре?</a:t>
            </a:r>
          </a:p>
          <a:p>
            <a:pPr lvl="0" algn="just"/>
            <a:r>
              <a:rPr lang="ru-RU" sz="2000" b="1" i="1" dirty="0">
                <a:solidFill>
                  <a:srgbClr val="002060"/>
                </a:solidFill>
              </a:rPr>
              <a:t>Как ОС будет на это влиять?</a:t>
            </a:r>
          </a:p>
          <a:p>
            <a:endParaRPr lang="ru-RU" sz="2000" b="1" dirty="0">
              <a:solidFill>
                <a:srgbClr val="002060"/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316785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84976" cy="6408712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ЭКСПРЕСС-ИССЛЕДОВАНИЕ (ЛЕТО 2012 Г.): 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«</a:t>
            </a:r>
            <a:r>
              <a:rPr lang="ru-RU" sz="1400" b="1" i="1" u="sng" dirty="0" smtClean="0">
                <a:solidFill>
                  <a:srgbClr val="C00000"/>
                </a:solidFill>
              </a:rPr>
              <a:t>ЧТО ЖДУТ ОТ ОС?»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1110560"/>
              </p:ext>
            </p:extLst>
          </p:nvPr>
        </p:nvGraphicFramePr>
        <p:xfrm>
          <a:off x="323528" y="908720"/>
          <a:ext cx="8640960" cy="1057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808312"/>
                <a:gridCol w="2880320"/>
              </a:tblGrid>
              <a:tr h="27641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ВОСПИТАТЕЛИ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/>
                </a:tc>
              </a:tr>
              <a:tr h="7716477"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безопасности, недопущение криминогенных вещей;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родителей более толерантного отношения к педагогу ДОО;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документооборота;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больше доступных образовательных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 читать, ни писать в д/с не нужно. Для этого есть школа;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готовить к школе нужно, но акцент делать на формировании ВПФ;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ПК: есть желание, готовы учиться.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хочет послушного, подготовленного ребенка,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который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пришел в 1 класс с умением читать, писать печатными буквами, умеет считать до 5 или 10,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идеального ребенка!</a:t>
                      </a:r>
                      <a:endParaRPr lang="ru-RU" sz="160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главное – подготовленного к школьному обучению!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Акцент</a:t>
                      </a: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мы не столько готовим ребенка к школе,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сколько школа должна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готовиться к ребенку.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Каковы родители, таковы и ожидания!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sz="1600" dirty="0" smtClean="0"/>
                        <a:t>За раннее и ускоренное развитие (кружки с 3-х лет, перегружен занятиями,</a:t>
                      </a:r>
                      <a:r>
                        <a:rPr lang="ru-RU" sz="1600" baseline="0" dirty="0" smtClean="0"/>
                        <a:t> на игру нет времени). Это ведет к неврозу.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sz="1600" baseline="0" dirty="0" smtClean="0"/>
                        <a:t>Образование должно лежать на обществе, государстве (мы родили – вы воспитывайте).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sz="1600" baseline="0" dirty="0" smtClean="0"/>
                        <a:t> главное – сохранить здоровье (чтобы не болел!).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sz="1600" baseline="0" dirty="0" smtClean="0"/>
                        <a:t>Помимо образовательной программы развивать в других областях (лепка, танцы, рисование и пр.)</a:t>
                      </a:r>
                      <a:endParaRPr lang="ru-RU" sz="1600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</a:rPr>
                        <a:t>В РАО рассматривается идея сетевого взаимодействия  ДОУ и </a:t>
                      </a:r>
                      <a:r>
                        <a:rPr lang="ru-RU" sz="1600" b="1" baseline="0" dirty="0" err="1" smtClean="0">
                          <a:solidFill>
                            <a:srgbClr val="C00000"/>
                          </a:solidFill>
                        </a:rPr>
                        <a:t>учр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</a:rPr>
                        <a:t>. дополнит. обр.</a:t>
                      </a:r>
                      <a:endParaRPr lang="ru-RU" sz="1600" b="1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6789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712968" cy="6408712"/>
          </a:xfrm>
        </p:spPr>
        <p:txBody>
          <a:bodyPr>
            <a:normAutofit/>
          </a:bodyPr>
          <a:lstStyle/>
          <a:p>
            <a:pPr algn="ctr"/>
            <a:r>
              <a:rPr lang="ru-RU" sz="2000" b="1" u="sng" dirty="0">
                <a:solidFill>
                  <a:srgbClr val="C00000"/>
                </a:solidFill>
              </a:rPr>
              <a:t>Стандартизация </a:t>
            </a:r>
            <a:r>
              <a:rPr lang="ru-RU" sz="2000" b="1" dirty="0">
                <a:solidFill>
                  <a:srgbClr val="C00000"/>
                </a:solidFill>
              </a:rPr>
              <a:t>– это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marL="4572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деятельность </a:t>
            </a:r>
            <a:r>
              <a:rPr lang="ru-RU" sz="1800" b="1" u="sng" dirty="0">
                <a:solidFill>
                  <a:srgbClr val="002060"/>
                </a:solidFill>
              </a:rPr>
              <a:t>по установлению норм, правил и требований в </a:t>
            </a:r>
            <a:r>
              <a:rPr lang="ru-RU" sz="1800" b="1" u="sng" dirty="0" smtClean="0">
                <a:solidFill>
                  <a:srgbClr val="002060"/>
                </a:solidFill>
              </a:rPr>
              <a:t>целях</a:t>
            </a:r>
            <a:r>
              <a:rPr lang="ru-RU" sz="1800" b="1" dirty="0" smtClean="0">
                <a:solidFill>
                  <a:srgbClr val="002060"/>
                </a:solidFill>
              </a:rPr>
              <a:t>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повышения качества образования,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обеспечения </a:t>
            </a:r>
            <a:r>
              <a:rPr lang="ru-RU" sz="1800" b="1" dirty="0">
                <a:solidFill>
                  <a:srgbClr val="002060"/>
                </a:solidFill>
              </a:rPr>
              <a:t>безопасности жизни и здоровья непосредственных участников образовательного </a:t>
            </a:r>
            <a:r>
              <a:rPr lang="ru-RU" sz="1800" b="1" dirty="0" smtClean="0">
                <a:solidFill>
                  <a:srgbClr val="002060"/>
                </a:solidFill>
              </a:rPr>
              <a:t>процесса,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экономии </a:t>
            </a:r>
            <a:r>
              <a:rPr lang="ru-RU" sz="1800" b="1" dirty="0">
                <a:solidFill>
                  <a:srgbClr val="002060"/>
                </a:solidFill>
              </a:rPr>
              <a:t>всех видов ресурсов</a:t>
            </a:r>
            <a:r>
              <a:rPr lang="ru-RU" sz="1800" b="1" dirty="0" smtClean="0">
                <a:solidFill>
                  <a:srgbClr val="002060"/>
                </a:solidFill>
              </a:rPr>
              <a:t>,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единства измерения результатов образовательного процесса</a:t>
            </a:r>
            <a:r>
              <a:rPr lang="ru-RU" sz="1800" b="1" i="1" dirty="0"/>
              <a:t>.</a:t>
            </a:r>
            <a:endParaRPr lang="ru-RU" sz="18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800" b="1" dirty="0" smtClean="0"/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Разработка </a:t>
            </a:r>
            <a:r>
              <a:rPr lang="ru-RU" sz="2000" b="1" u="sng" dirty="0">
                <a:solidFill>
                  <a:srgbClr val="C00000"/>
                </a:solidFill>
              </a:rPr>
              <a:t>ОС – это:</a:t>
            </a:r>
            <a:endParaRPr lang="ru-RU" sz="2000" u="sng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- </a:t>
            </a:r>
            <a:r>
              <a:rPr lang="ru-RU" sz="1800" b="1" dirty="0" smtClean="0">
                <a:solidFill>
                  <a:srgbClr val="002060"/>
                </a:solidFill>
              </a:rPr>
              <a:t>развитие, модернизация и совершенствование </a:t>
            </a:r>
            <a:r>
              <a:rPr lang="ru-RU" sz="1800" b="1" dirty="0">
                <a:solidFill>
                  <a:srgbClr val="002060"/>
                </a:solidFill>
              </a:rPr>
              <a:t>системы </a:t>
            </a:r>
            <a:r>
              <a:rPr lang="ru-RU" sz="1800" b="1" dirty="0" smtClean="0">
                <a:solidFill>
                  <a:srgbClr val="002060"/>
                </a:solidFill>
              </a:rPr>
              <a:t>дошкольного образования,</a:t>
            </a:r>
            <a:endParaRPr lang="ru-RU" sz="1800" b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- его проектирование,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- социальное конструирование,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- обсуждение </a:t>
            </a:r>
            <a:r>
              <a:rPr lang="ru-RU" sz="1800" b="1" dirty="0" smtClean="0">
                <a:solidFill>
                  <a:srgbClr val="002060"/>
                </a:solidFill>
              </a:rPr>
              <a:t>смыслов: </a:t>
            </a:r>
            <a:r>
              <a:rPr lang="ru-RU" sz="1800" b="1" i="1" dirty="0">
                <a:solidFill>
                  <a:srgbClr val="002060"/>
                </a:solidFill>
              </a:rPr>
              <a:t>В какую систему ценностей готовим детей?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- проблема образования: </a:t>
            </a:r>
            <a:r>
              <a:rPr lang="ru-RU" sz="1800" b="1" dirty="0" err="1">
                <a:solidFill>
                  <a:srgbClr val="002060"/>
                </a:solidFill>
              </a:rPr>
              <a:t>наукоемкости</a:t>
            </a:r>
            <a:r>
              <a:rPr lang="ru-RU" sz="1800" b="1" dirty="0">
                <a:solidFill>
                  <a:srgbClr val="002060"/>
                </a:solidFill>
              </a:rPr>
              <a:t> и </a:t>
            </a:r>
            <a:r>
              <a:rPr lang="ru-RU" sz="1800" b="1" dirty="0" err="1">
                <a:solidFill>
                  <a:srgbClr val="002060"/>
                </a:solidFill>
              </a:rPr>
              <a:t>культуроемкости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образовательного процесса! Он должен быть максимально  </a:t>
            </a:r>
            <a:r>
              <a:rPr lang="ru-RU" sz="1800" b="1" dirty="0" err="1">
                <a:solidFill>
                  <a:srgbClr val="002060"/>
                </a:solidFill>
              </a:rPr>
              <a:t>ч</a:t>
            </a:r>
            <a:r>
              <a:rPr lang="ru-RU" sz="1800" b="1" dirty="0" err="1" smtClean="0">
                <a:solidFill>
                  <a:srgbClr val="002060"/>
                </a:solidFill>
              </a:rPr>
              <a:t>еловекосообразным</a:t>
            </a:r>
            <a:r>
              <a:rPr lang="ru-RU" sz="1800" b="1" dirty="0">
                <a:solidFill>
                  <a:srgbClr val="002060"/>
                </a:solidFill>
              </a:rPr>
              <a:t>! (</a:t>
            </a:r>
            <a:r>
              <a:rPr lang="ru-RU" sz="1800" b="1" dirty="0" err="1">
                <a:solidFill>
                  <a:srgbClr val="002060"/>
                </a:solidFill>
              </a:rPr>
              <a:t>гуманизация</a:t>
            </a:r>
            <a:r>
              <a:rPr lang="ru-RU" sz="1800" b="1" dirty="0">
                <a:solidFill>
                  <a:srgbClr val="002060"/>
                </a:solidFill>
              </a:rPr>
              <a:t> системы </a:t>
            </a:r>
            <a:r>
              <a:rPr lang="ru-RU" sz="1800" b="1" dirty="0" smtClean="0">
                <a:solidFill>
                  <a:srgbClr val="002060"/>
                </a:solidFill>
              </a:rPr>
              <a:t>дошкольного образования).</a:t>
            </a:r>
            <a:endParaRPr lang="ru-RU" sz="1800" b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2060"/>
                </a:solidFill>
              </a:rPr>
              <a:t> 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Введение </a:t>
            </a:r>
            <a:r>
              <a:rPr lang="ru-RU" sz="2000" b="1" u="sng" dirty="0">
                <a:solidFill>
                  <a:srgbClr val="C00000"/>
                </a:solidFill>
              </a:rPr>
              <a:t>ОС – это:</a:t>
            </a:r>
            <a:endParaRPr lang="ru-RU" sz="2000" u="sng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- изменения в системе управления образованием,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- норма, которая должна учитываться на федеральном, региональном, муниципальном уровнях, уровне ДОО.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2761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712968" cy="64087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МНЕНИЯ СПЕЦИАЛИСТОВ О ФГОС ДОШКОЛЬНОГО ОБРАЗОВАНИЯ</a:t>
            </a:r>
          </a:p>
          <a:p>
            <a:pPr marL="45720" indent="0" algn="just">
              <a:buNone/>
            </a:pPr>
            <a:r>
              <a:rPr lang="ru-RU" sz="1800" b="1" dirty="0" err="1" smtClean="0">
                <a:solidFill>
                  <a:srgbClr val="FF0000"/>
                </a:solidFill>
              </a:rPr>
              <a:t>Голодец</a:t>
            </a:r>
            <a:r>
              <a:rPr lang="ru-RU" sz="1800" b="1" dirty="0" smtClean="0">
                <a:solidFill>
                  <a:srgbClr val="FF0000"/>
                </a:solidFill>
              </a:rPr>
              <a:t> О.Ю. (вице-премьер) -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Для подготовки стандарта были привлечены специалисты как дошкольного, так и школьного образования;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Будет связан </a:t>
            </a:r>
            <a:r>
              <a:rPr lang="ru-RU" sz="1800" b="1" dirty="0">
                <a:solidFill>
                  <a:srgbClr val="002060"/>
                </a:solidFill>
              </a:rPr>
              <a:t>с ведущими стандартами мирового сообщества</a:t>
            </a:r>
            <a:r>
              <a:rPr lang="ru-RU" sz="1800" b="1" dirty="0" smtClean="0">
                <a:solidFill>
                  <a:srgbClr val="002060"/>
                </a:solidFill>
              </a:rPr>
              <a:t>,</a:t>
            </a:r>
          </a:p>
          <a:p>
            <a:pPr marL="4572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Парамонова Л.А (</a:t>
            </a:r>
            <a:r>
              <a:rPr lang="ru-RU" sz="1800" b="1" dirty="0" err="1" smtClean="0">
                <a:solidFill>
                  <a:srgbClr val="FF0000"/>
                </a:solidFill>
              </a:rPr>
              <a:t>д.п.н</a:t>
            </a:r>
            <a:r>
              <a:rPr lang="ru-RU" sz="1800" b="1" dirty="0" smtClean="0">
                <a:solidFill>
                  <a:srgbClr val="FF0000"/>
                </a:solidFill>
              </a:rPr>
              <a:t>., проф.) –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Будет общая база представлений о том, что должно быть сформировано в д/в. Это позволит избежать «перекосов».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Должен предусматривать вариативность. Возможность реализации в любых дошкольных учреждениях.</a:t>
            </a:r>
          </a:p>
          <a:p>
            <a:pPr marL="4572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Кудрявцев В.Т. (</a:t>
            </a:r>
            <a:r>
              <a:rPr lang="ru-RU" sz="1800" b="1" dirty="0" err="1" smtClean="0">
                <a:solidFill>
                  <a:srgbClr val="FF0000"/>
                </a:solidFill>
              </a:rPr>
              <a:t>д.псих.н</a:t>
            </a:r>
            <a:r>
              <a:rPr lang="ru-RU" sz="1800" b="1" dirty="0" smtClean="0">
                <a:solidFill>
                  <a:srgbClr val="FF0000"/>
                </a:solidFill>
              </a:rPr>
              <a:t>., проф.) - </a:t>
            </a:r>
            <a:endParaRPr lang="ru-RU" sz="1800" b="1" dirty="0">
              <a:solidFill>
                <a:srgbClr val="FF000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Отложить принятие ОС до 2016 г. (Постановление Д.А. Медведева о ликвидации очередей в д/с).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Проверка ОС </a:t>
            </a:r>
            <a:r>
              <a:rPr lang="ru-RU" sz="1800" b="1" dirty="0">
                <a:solidFill>
                  <a:srgbClr val="002060"/>
                </a:solidFill>
              </a:rPr>
              <a:t>в вариативной форме в условиях разнообразия моделей </a:t>
            </a:r>
            <a:r>
              <a:rPr lang="ru-RU" sz="1800" b="1" dirty="0" smtClean="0">
                <a:solidFill>
                  <a:srgbClr val="002060"/>
                </a:solidFill>
              </a:rPr>
              <a:t>ДО.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Б</a:t>
            </a:r>
            <a:r>
              <a:rPr lang="ru-RU" sz="1800" b="1" dirty="0" smtClean="0">
                <a:solidFill>
                  <a:srgbClr val="002060"/>
                </a:solidFill>
              </a:rPr>
              <a:t>азой должны </a:t>
            </a:r>
            <a:r>
              <a:rPr lang="ru-RU" sz="1800" b="1" dirty="0">
                <a:solidFill>
                  <a:srgbClr val="002060"/>
                </a:solidFill>
              </a:rPr>
              <a:t>стать </a:t>
            </a:r>
            <a:r>
              <a:rPr lang="ru-RU" sz="1800" b="1" dirty="0" smtClean="0">
                <a:solidFill>
                  <a:srgbClr val="002060"/>
                </a:solidFill>
              </a:rPr>
              <a:t>экспериментальные </a:t>
            </a:r>
            <a:r>
              <a:rPr lang="ru-RU" sz="1800" b="1" dirty="0">
                <a:solidFill>
                  <a:srgbClr val="002060"/>
                </a:solidFill>
              </a:rPr>
              <a:t>площадки – </a:t>
            </a:r>
            <a:r>
              <a:rPr lang="ru-RU" sz="1800" b="1" dirty="0" smtClean="0">
                <a:solidFill>
                  <a:srgbClr val="002060"/>
                </a:solidFill>
              </a:rPr>
              <a:t>образовательные центры: дошкольная </a:t>
            </a:r>
            <a:r>
              <a:rPr lang="ru-RU" sz="1800" b="1" dirty="0">
                <a:solidFill>
                  <a:srgbClr val="002060"/>
                </a:solidFill>
              </a:rPr>
              <a:t>и школьная ступени</a:t>
            </a:r>
            <a:r>
              <a:rPr lang="ru-RU" sz="18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Принять национальную доктрину развития дошкольного образования,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 В д/с должны вернуться профессиональные психологи!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6055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856984" cy="6408712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000" b="1" dirty="0">
                <a:solidFill>
                  <a:srgbClr val="C00000"/>
                </a:solidFill>
              </a:rPr>
              <a:t>МНЕНИЯ СПЕЦИАЛИСТОВ О ФГОС ДОШКОЛЬНОГО ОБРАЗОВАНИЯ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Безруких М.М. (</a:t>
            </a:r>
            <a:r>
              <a:rPr lang="ru-RU" sz="1800" b="1" dirty="0" err="1" smtClean="0">
                <a:solidFill>
                  <a:srgbClr val="C00000"/>
                </a:solidFill>
              </a:rPr>
              <a:t>д.псих.н</a:t>
            </a:r>
            <a:r>
              <a:rPr lang="ru-RU" sz="1800" b="1" dirty="0" smtClean="0">
                <a:solidFill>
                  <a:srgbClr val="C00000"/>
                </a:solidFill>
              </a:rPr>
              <a:t>., проф.) – 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Дошкольное образование (ДО) как уровень общего образования – ошибка,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Дошкольное детство </a:t>
            </a:r>
            <a:r>
              <a:rPr lang="ru-RU" sz="1800" b="1" dirty="0">
                <a:solidFill>
                  <a:srgbClr val="002060"/>
                </a:solidFill>
              </a:rPr>
              <a:t>– это этап всестороннего развития, а не </a:t>
            </a:r>
            <a:r>
              <a:rPr lang="ru-RU" sz="1800" b="1" dirty="0" smtClean="0">
                <a:solidFill>
                  <a:srgbClr val="002060"/>
                </a:solidFill>
              </a:rPr>
              <a:t>обучения.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Включение ДО </a:t>
            </a:r>
            <a:r>
              <a:rPr lang="ru-RU" sz="1800" b="1" dirty="0">
                <a:solidFill>
                  <a:srgbClr val="002060"/>
                </a:solidFill>
              </a:rPr>
              <a:t>в систему образования и обучения привело к тому, что на этапе </a:t>
            </a:r>
            <a:r>
              <a:rPr lang="ru-RU" sz="1800" b="1" dirty="0" smtClean="0">
                <a:solidFill>
                  <a:srgbClr val="002060"/>
                </a:solidFill>
              </a:rPr>
              <a:t>ДО </a:t>
            </a:r>
            <a:r>
              <a:rPr lang="ru-RU" sz="1800" b="1" dirty="0">
                <a:solidFill>
                  <a:srgbClr val="002060"/>
                </a:solidFill>
              </a:rPr>
              <a:t>появились </a:t>
            </a:r>
            <a:r>
              <a:rPr lang="ru-RU" sz="1800" b="1" u="sng" dirty="0" smtClean="0">
                <a:solidFill>
                  <a:srgbClr val="002060"/>
                </a:solidFill>
              </a:rPr>
              <a:t>образовательные </a:t>
            </a:r>
            <a:r>
              <a:rPr lang="ru-RU" sz="1800" b="1" u="sng" dirty="0">
                <a:solidFill>
                  <a:srgbClr val="002060"/>
                </a:solidFill>
              </a:rPr>
              <a:t>области</a:t>
            </a:r>
            <a:r>
              <a:rPr lang="ru-RU" sz="1800" b="1" dirty="0">
                <a:solidFill>
                  <a:srgbClr val="002060"/>
                </a:solidFill>
              </a:rPr>
              <a:t>, вместо направлений развития.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В ФГОС они </a:t>
            </a:r>
            <a:r>
              <a:rPr lang="ru-RU" sz="1800" b="1" dirty="0" smtClean="0">
                <a:solidFill>
                  <a:srgbClr val="002060"/>
                </a:solidFill>
              </a:rPr>
              <a:t>должны </a:t>
            </a:r>
            <a:r>
              <a:rPr lang="ru-RU" sz="1800" b="1" dirty="0">
                <a:solidFill>
                  <a:srgbClr val="002060"/>
                </a:solidFill>
              </a:rPr>
              <a:t>исчезнуть, а появиться </a:t>
            </a:r>
            <a:r>
              <a:rPr lang="ru-RU" sz="1800" b="1" u="sng" dirty="0">
                <a:solidFill>
                  <a:srgbClr val="002060"/>
                </a:solidFill>
              </a:rPr>
              <a:t>направления </a:t>
            </a:r>
            <a:r>
              <a:rPr lang="ru-RU" sz="1800" b="1" u="sng" dirty="0" smtClean="0">
                <a:solidFill>
                  <a:srgbClr val="002060"/>
                </a:solidFill>
              </a:rPr>
              <a:t>развития, </a:t>
            </a:r>
            <a:endParaRPr lang="ru-RU" sz="1800" b="1" u="sng" dirty="0">
              <a:solidFill>
                <a:srgbClr val="002060"/>
              </a:solidFill>
            </a:endParaRP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Школьные формы не </a:t>
            </a:r>
            <a:r>
              <a:rPr lang="ru-RU" sz="1800" b="1" dirty="0" smtClean="0">
                <a:solidFill>
                  <a:srgbClr val="002060"/>
                </a:solidFill>
              </a:rPr>
              <a:t>должны </a:t>
            </a:r>
            <a:r>
              <a:rPr lang="ru-RU" sz="1800" b="1" dirty="0">
                <a:solidFill>
                  <a:srgbClr val="002060"/>
                </a:solidFill>
              </a:rPr>
              <a:t>прийти в </a:t>
            </a:r>
            <a:r>
              <a:rPr lang="ru-RU" sz="1800" b="1" dirty="0" smtClean="0">
                <a:solidFill>
                  <a:srgbClr val="002060"/>
                </a:solidFill>
              </a:rPr>
              <a:t>ДО,</a:t>
            </a:r>
            <a:endParaRPr lang="ru-RU" sz="1800" b="1" dirty="0">
              <a:solidFill>
                <a:srgbClr val="00206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Необходимо </a:t>
            </a:r>
            <a:r>
              <a:rPr lang="ru-RU" sz="1800" b="1" dirty="0">
                <a:solidFill>
                  <a:srgbClr val="002060"/>
                </a:solidFill>
              </a:rPr>
              <a:t>изменить термин: не </a:t>
            </a:r>
            <a:r>
              <a:rPr lang="ru-RU" sz="1800" b="1" dirty="0" smtClean="0">
                <a:solidFill>
                  <a:srgbClr val="002060"/>
                </a:solidFill>
              </a:rPr>
              <a:t>дошкольное образование, </a:t>
            </a:r>
            <a:r>
              <a:rPr lang="ru-RU" sz="1800" b="1" dirty="0">
                <a:solidFill>
                  <a:srgbClr val="002060"/>
                </a:solidFill>
              </a:rPr>
              <a:t>а дошкольное развитие</a:t>
            </a:r>
            <a:r>
              <a:rPr lang="ru-RU" sz="1800" b="1" dirty="0" smtClean="0">
                <a:solidFill>
                  <a:srgbClr val="002060"/>
                </a:solidFill>
              </a:rPr>
              <a:t>!</a:t>
            </a:r>
          </a:p>
          <a:p>
            <a:pPr marL="45720" indent="0" algn="just">
              <a:buNone/>
            </a:pPr>
            <a:r>
              <a:rPr lang="ru-RU" sz="1800" b="1" dirty="0" smtClean="0">
                <a:solidFill>
                  <a:srgbClr val="C00000"/>
                </a:solidFill>
              </a:rPr>
              <a:t>Рубцов В.В. (</a:t>
            </a:r>
            <a:r>
              <a:rPr lang="ru-RU" sz="1800" b="1" dirty="0" err="1" smtClean="0">
                <a:solidFill>
                  <a:srgbClr val="C00000"/>
                </a:solidFill>
              </a:rPr>
              <a:t>д.псих.н</a:t>
            </a:r>
            <a:r>
              <a:rPr lang="ru-RU" sz="1800" b="1" dirty="0" smtClean="0">
                <a:solidFill>
                  <a:srgbClr val="C00000"/>
                </a:solidFill>
              </a:rPr>
              <a:t>., проф.) - </a:t>
            </a:r>
            <a:endParaRPr lang="ru-RU" sz="1800" b="1" dirty="0">
              <a:solidFill>
                <a:srgbClr val="C00000"/>
              </a:solidFill>
            </a:endParaRP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ОС </a:t>
            </a:r>
            <a:r>
              <a:rPr lang="ru-RU" sz="1800" b="1" dirty="0" smtClean="0">
                <a:solidFill>
                  <a:srgbClr val="002060"/>
                </a:solidFill>
              </a:rPr>
              <a:t>можно </a:t>
            </a:r>
            <a:r>
              <a:rPr lang="ru-RU" sz="1800" b="1" dirty="0">
                <a:solidFill>
                  <a:srgbClr val="002060"/>
                </a:solidFill>
              </a:rPr>
              <a:t>изобразить в виде формулы: </a:t>
            </a:r>
            <a:r>
              <a:rPr lang="ru-RU" sz="1800" b="1" i="1" dirty="0">
                <a:solidFill>
                  <a:srgbClr val="002060"/>
                </a:solidFill>
              </a:rPr>
              <a:t>Система условий </a:t>
            </a:r>
            <a:r>
              <a:rPr lang="ru-RU" sz="1800" b="1" i="1" dirty="0" smtClean="0">
                <a:solidFill>
                  <a:srgbClr val="002060"/>
                </a:solidFill>
              </a:rPr>
              <a:t>психолого-педагогической </a:t>
            </a:r>
            <a:r>
              <a:rPr lang="ru-RU" sz="1800" b="1" i="1" dirty="0">
                <a:solidFill>
                  <a:srgbClr val="002060"/>
                </a:solidFill>
              </a:rPr>
              <a:t>поддержки развития и социализации детей.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В этом неординарный </a:t>
            </a:r>
            <a:r>
              <a:rPr lang="ru-RU" sz="1800" b="1" dirty="0" smtClean="0">
                <a:solidFill>
                  <a:srgbClr val="002060"/>
                </a:solidFill>
              </a:rPr>
              <a:t>характер стандарта. </a:t>
            </a:r>
            <a:r>
              <a:rPr lang="ru-RU" sz="1800" b="1" dirty="0">
                <a:solidFill>
                  <a:srgbClr val="002060"/>
                </a:solidFill>
              </a:rPr>
              <a:t>Даны ориентиры – как строить систему, требования и пр.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ФГОС ДО </a:t>
            </a:r>
            <a:r>
              <a:rPr lang="ru-RU" sz="1800" b="1" dirty="0">
                <a:solidFill>
                  <a:srgbClr val="002060"/>
                </a:solidFill>
              </a:rPr>
              <a:t>– это </a:t>
            </a:r>
            <a:r>
              <a:rPr lang="ru-RU" sz="1800" b="1" dirty="0" smtClean="0">
                <a:solidFill>
                  <a:srgbClr val="002060"/>
                </a:solidFill>
              </a:rPr>
              <a:t>сложный документ, т.к. слово </a:t>
            </a:r>
            <a:r>
              <a:rPr lang="ru-RU" sz="1800" b="1" dirty="0">
                <a:solidFill>
                  <a:srgbClr val="002060"/>
                </a:solidFill>
              </a:rPr>
              <a:t>Стандарт применим к возрасту, к </a:t>
            </a:r>
            <a:r>
              <a:rPr lang="ru-RU" sz="1800" b="1" dirty="0" smtClean="0">
                <a:solidFill>
                  <a:srgbClr val="002060"/>
                </a:solidFill>
              </a:rPr>
              <a:t>которому </a:t>
            </a:r>
            <a:r>
              <a:rPr lang="ru-RU" sz="1800" b="1" dirty="0">
                <a:solidFill>
                  <a:srgbClr val="002060"/>
                </a:solidFill>
              </a:rPr>
              <a:t>применить очень трудно.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799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476250"/>
            <a:ext cx="8280400" cy="6048375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ЭТАПЫ: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1) 30 января 2013 г. – начало разработки ФГОС ДО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(Приказ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РФ № 57 от 30.01.2013 г. 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«О разработке ФГОС дошкольного образования»);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2) июнь 2013 г. – Проект ФГОС ДО выносится на широкое общественное обсуждение;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3) июль 2013 г. – общественные слушания Проекта ФГОС дошкольного образования в Общественной палате РФ;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4) 28 августа 2013 г. Совет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РФ по ФГОС утвердил ФГОС дошкольного образования;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5) сентябрь 2013 г. – ФГОС направлен в юридическую службу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РФ;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6) ФГОС ДО подписывает министр образования Ливанов Д.В.;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7) ФГОС ДО  отправлен для подписания в Минюст;</a:t>
            </a:r>
          </a:p>
          <a:p>
            <a:pPr marL="4572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8) окончательный вариант будет размещен на сайте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РФ.</a:t>
            </a:r>
          </a:p>
          <a:p>
            <a:pPr marL="45720" indent="0" algn="just">
              <a:buNone/>
            </a:pPr>
            <a:endParaRPr lang="ru-RU" sz="2400" b="1" dirty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343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928992" cy="6480720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МНЕНИЯ СПЕЦИАЛИСТОВ О ФГОС ДОШКОЛЬНОГО ОБРАЗОВАНИЯ</a:t>
            </a:r>
          </a:p>
          <a:p>
            <a:r>
              <a:rPr lang="ru-RU" sz="1800" b="1" dirty="0" err="1" smtClean="0">
                <a:solidFill>
                  <a:srgbClr val="FF0000"/>
                </a:solidFill>
              </a:rPr>
              <a:t>Асмолов</a:t>
            </a:r>
            <a:r>
              <a:rPr lang="ru-RU" sz="1800" b="1" dirty="0" smtClean="0">
                <a:solidFill>
                  <a:srgbClr val="FF0000"/>
                </a:solidFill>
              </a:rPr>
              <a:t> А.Г. (</a:t>
            </a:r>
            <a:r>
              <a:rPr lang="ru-RU" sz="1800" b="1" dirty="0" err="1" smtClean="0">
                <a:solidFill>
                  <a:srgbClr val="FF0000"/>
                </a:solidFill>
              </a:rPr>
              <a:t>д.псих.н</a:t>
            </a:r>
            <a:r>
              <a:rPr lang="ru-RU" sz="1800" b="1" dirty="0" smtClean="0">
                <a:solidFill>
                  <a:srgbClr val="FF0000"/>
                </a:solidFill>
              </a:rPr>
              <a:t>., проф.)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Стандарт – это изменение системы финансирования,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Стандарт не соотносится с понятиями: </a:t>
            </a:r>
            <a:r>
              <a:rPr lang="ru-RU" sz="1800" b="1" i="1" dirty="0">
                <a:solidFill>
                  <a:srgbClr val="002060"/>
                </a:solidFill>
              </a:rPr>
              <a:t>унификация, </a:t>
            </a:r>
            <a:r>
              <a:rPr lang="ru-RU" sz="1800" b="1" i="1" dirty="0" smtClean="0">
                <a:solidFill>
                  <a:srgbClr val="002060"/>
                </a:solidFill>
              </a:rPr>
              <a:t>обезличивание </a:t>
            </a:r>
            <a:r>
              <a:rPr lang="ru-RU" sz="1800" b="1" i="1" dirty="0">
                <a:solidFill>
                  <a:srgbClr val="002060"/>
                </a:solidFill>
              </a:rPr>
              <a:t>детей,</a:t>
            </a:r>
          </a:p>
          <a:p>
            <a:pPr marL="4572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ru-RU" sz="1800" b="1" i="1" dirty="0" smtClean="0">
                <a:solidFill>
                  <a:srgbClr val="002060"/>
                </a:solidFill>
              </a:rPr>
              <a:t> тестирование</a:t>
            </a:r>
            <a:r>
              <a:rPr lang="ru-RU" sz="1800" b="1" i="1" dirty="0">
                <a:solidFill>
                  <a:srgbClr val="002060"/>
                </a:solidFill>
              </a:rPr>
              <a:t>,</a:t>
            </a:r>
            <a:r>
              <a:rPr lang="ru-RU" sz="1800" b="1" i="1" dirty="0" smtClean="0">
                <a:solidFill>
                  <a:srgbClr val="002060"/>
                </a:solidFill>
              </a:rPr>
              <a:t> усреднение, общий знаменатель, измерение, аттестация.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Стандарт – это гарантии государства, условия для развития, возможности, поддержка разнообразия детства.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ru-RU" sz="1800" b="1" dirty="0">
              <a:solidFill>
                <a:srgbClr val="00206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1800" b="1" dirty="0" err="1" smtClean="0">
                <a:solidFill>
                  <a:srgbClr val="FF0000"/>
                </a:solidFill>
              </a:rPr>
              <a:t>Собкин</a:t>
            </a:r>
            <a:r>
              <a:rPr lang="ru-RU" sz="1800" b="1" dirty="0" smtClean="0">
                <a:solidFill>
                  <a:srgbClr val="FF0000"/>
                </a:solidFill>
              </a:rPr>
              <a:t> В.С. (</a:t>
            </a:r>
            <a:r>
              <a:rPr lang="ru-RU" sz="1800" b="1" dirty="0" err="1" smtClean="0">
                <a:solidFill>
                  <a:srgbClr val="FF0000"/>
                </a:solidFill>
              </a:rPr>
              <a:t>д.псих.н</a:t>
            </a:r>
            <a:r>
              <a:rPr lang="ru-RU" sz="1800" b="1" dirty="0" smtClean="0">
                <a:solidFill>
                  <a:srgbClr val="FF0000"/>
                </a:solidFill>
              </a:rPr>
              <a:t>., проф.)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П</a:t>
            </a:r>
            <a:r>
              <a:rPr lang="ru-RU" sz="1800" b="1" dirty="0" smtClean="0">
                <a:solidFill>
                  <a:srgbClr val="002060"/>
                </a:solidFill>
              </a:rPr>
              <a:t>ринятие </a:t>
            </a:r>
            <a:r>
              <a:rPr lang="ru-RU" sz="1800" b="1" dirty="0">
                <a:solidFill>
                  <a:srgbClr val="002060"/>
                </a:solidFill>
              </a:rPr>
              <a:t>стандарта приведет к росту социального статуса: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 - детства,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- семей, 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- дошкольных учреждений, 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- воспитателей —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ru-RU" sz="1800" b="1" dirty="0">
                <a:solidFill>
                  <a:srgbClr val="002060"/>
                </a:solidFill>
              </a:rPr>
              <a:t>(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по уровню профессиональной </a:t>
            </a:r>
            <a:r>
              <a:rPr lang="ru-RU" sz="1800" b="1" dirty="0" smtClean="0">
                <a:solidFill>
                  <a:srgbClr val="002060"/>
                </a:solidFill>
              </a:rPr>
              <a:t>компетентности </a:t>
            </a:r>
            <a:r>
              <a:rPr lang="ru-RU" sz="1800" b="1" dirty="0">
                <a:solidFill>
                  <a:srgbClr val="002060"/>
                </a:solidFill>
              </a:rPr>
              <a:t>и по финансовому </a:t>
            </a:r>
            <a:r>
              <a:rPr lang="ru-RU" sz="1800" b="1" dirty="0" smtClean="0">
                <a:solidFill>
                  <a:srgbClr val="002060"/>
                </a:solidFill>
              </a:rPr>
              <a:t>уровню). </a:t>
            </a:r>
            <a:endParaRPr lang="ru-RU" sz="1800" b="1" dirty="0">
              <a:solidFill>
                <a:srgbClr val="00206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ru-RU" sz="1800" b="1" dirty="0">
              <a:solidFill>
                <a:srgbClr val="FF000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486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640960" cy="66247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ПСИХОЛОГИЧЕСКИЕ ОСНОВЫ СТАНДАРТА ДОШКОЛЬНОГО ОБРАЗОВАНИЯ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Детский сад в первую очередь дает ребенку – ОБЩЕНИЕ!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u="sng" dirty="0" smtClean="0">
                <a:solidFill>
                  <a:srgbClr val="002060"/>
                </a:solidFill>
              </a:rPr>
              <a:t>Индивидуальная деятельность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-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обеспечивает </a:t>
            </a:r>
            <a:r>
              <a:rPr lang="ru-RU" sz="2000" b="1" dirty="0">
                <a:solidFill>
                  <a:srgbClr val="002060"/>
                </a:solidFill>
              </a:rPr>
              <a:t>нормальное </a:t>
            </a:r>
            <a:r>
              <a:rPr lang="ru-RU" sz="2000" b="1" dirty="0" smtClean="0">
                <a:solidFill>
                  <a:srgbClr val="002060"/>
                </a:solidFill>
              </a:rPr>
              <a:t>функционирование нервной системы:</a:t>
            </a:r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u="sng" dirty="0" smtClean="0">
                <a:solidFill>
                  <a:srgbClr val="002060"/>
                </a:solidFill>
              </a:rPr>
              <a:t>Коллективная, совместная деятельность</a:t>
            </a:r>
            <a:endParaRPr lang="ru-RU" sz="2000" b="1" u="sng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Общение - </a:t>
            </a:r>
            <a:r>
              <a:rPr lang="ru-RU" sz="2000" b="1" dirty="0">
                <a:solidFill>
                  <a:srgbClr val="FF0000"/>
                </a:solidFill>
              </a:rPr>
              <a:t>культурное развитие.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СТАНДАРТЫ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ПРОГРАММЫ ДО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КУЛЬТУРНОЕ РАЗВИТИЕ РЕБЕНКА</a:t>
            </a:r>
          </a:p>
          <a:p>
            <a:pPr algn="ctr"/>
            <a:endParaRPr lang="ru-RU" sz="2000" b="1" dirty="0">
              <a:solidFill>
                <a:srgbClr val="C00000"/>
              </a:solidFill>
            </a:endParaRP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</a:rPr>
              <a:t>УСЛОВИЯ: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1) полноценное общение ребенка с окружающими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2) развитие эмоциональной сферы ребенка.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3460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115888"/>
            <a:ext cx="8713787" cy="6626225"/>
          </a:xfrm>
        </p:spPr>
        <p:txBody>
          <a:bodyPr>
            <a:normAutofit/>
          </a:bodyPr>
          <a:lstStyle/>
          <a:p>
            <a:pPr lvl="0" algn="ctr"/>
            <a:r>
              <a:rPr lang="ru-RU" sz="2000" b="1" u="sng" dirty="0" smtClean="0">
                <a:solidFill>
                  <a:srgbClr val="C00000"/>
                </a:solidFill>
              </a:rPr>
              <a:t>НОВЫЙ ЗАКОН «ОБ ОБРАЗОВАНИИ РФ» № 273.</a:t>
            </a:r>
            <a:endParaRPr lang="ru-RU" sz="2000" b="1" u="sng" dirty="0">
              <a:solidFill>
                <a:srgbClr val="C00000"/>
              </a:solidFill>
            </a:endParaRP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вступил </a:t>
            </a:r>
            <a:r>
              <a:rPr lang="ru-RU" sz="2000" b="1" dirty="0">
                <a:solidFill>
                  <a:srgbClr val="002060"/>
                </a:solidFill>
              </a:rPr>
              <a:t>в силу с</a:t>
            </a:r>
            <a:r>
              <a:rPr lang="ru-RU" sz="2000" b="1" dirty="0" smtClean="0">
                <a:solidFill>
                  <a:srgbClr val="002060"/>
                </a:solidFill>
              </a:rPr>
              <a:t> 01.09.2013 г.</a:t>
            </a:r>
          </a:p>
          <a:p>
            <a:pPr lvl="0" algn="ctr"/>
            <a:r>
              <a:rPr lang="ru-RU" sz="2000" b="1" u="sng" dirty="0" smtClean="0">
                <a:solidFill>
                  <a:srgbClr val="C00000"/>
                </a:solidFill>
              </a:rPr>
              <a:t>Инновация </a:t>
            </a:r>
            <a:r>
              <a:rPr lang="ru-RU" sz="2000" b="1" u="sng" dirty="0">
                <a:solidFill>
                  <a:srgbClr val="C00000"/>
                </a:solidFill>
              </a:rPr>
              <a:t>данного Закона </a:t>
            </a:r>
            <a:r>
              <a:rPr lang="ru-RU" sz="2000" b="1" u="sng" dirty="0" smtClean="0">
                <a:solidFill>
                  <a:srgbClr val="C00000"/>
                </a:solidFill>
              </a:rPr>
              <a:t>-</a:t>
            </a:r>
          </a:p>
          <a:p>
            <a:pPr marL="45720" lvl="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дошкольное образование </a:t>
            </a:r>
            <a:r>
              <a:rPr lang="ru-RU" sz="2000" b="1" dirty="0">
                <a:solidFill>
                  <a:srgbClr val="002060"/>
                </a:solidFill>
              </a:rPr>
              <a:t>впервые становится 1-м уровнем общего образования.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В ЗАКОНЕ «ОБ ОБРАЗОВАНИИ РФ»</a:t>
            </a:r>
          </a:p>
          <a:p>
            <a:pPr marL="45720" indent="0" algn="ctr">
              <a:buNone/>
            </a:pPr>
            <a:r>
              <a:rPr lang="ru-RU" sz="2000" b="1" dirty="0">
                <a:solidFill>
                  <a:srgbClr val="C00000"/>
                </a:solidFill>
              </a:rPr>
              <a:t>для системы дошкольного образования </a:t>
            </a:r>
          </a:p>
          <a:p>
            <a:pPr marL="45720" indent="0" algn="ctr">
              <a:buNone/>
            </a:pPr>
            <a:r>
              <a:rPr lang="ru-RU" sz="2000" b="1" dirty="0">
                <a:solidFill>
                  <a:srgbClr val="C00000"/>
                </a:solidFill>
              </a:rPr>
              <a:t>2 главные статьи:</a:t>
            </a:r>
          </a:p>
          <a:p>
            <a:r>
              <a:rPr lang="ru-RU" sz="2000" b="1" u="sng" dirty="0">
                <a:solidFill>
                  <a:srgbClr val="FF0000"/>
                </a:solidFill>
              </a:rPr>
              <a:t>64 статья: </a:t>
            </a:r>
          </a:p>
          <a:p>
            <a:pPr marL="45720" indent="0">
              <a:buNone/>
            </a:pPr>
            <a:r>
              <a:rPr lang="ru-RU" sz="2000" b="1" i="1" dirty="0">
                <a:solidFill>
                  <a:srgbClr val="002060"/>
                </a:solidFill>
              </a:rPr>
              <a:t>- об основной образовательной Программе (ООП);</a:t>
            </a:r>
          </a:p>
          <a:p>
            <a:pPr marL="45720" lvl="0" indent="0">
              <a:buNone/>
            </a:pPr>
            <a:r>
              <a:rPr lang="ru-RU" sz="2000" b="1" i="1" dirty="0">
                <a:solidFill>
                  <a:srgbClr val="002060"/>
                </a:solidFill>
              </a:rPr>
              <a:t>- о создании Консультационных Центров для родителей, дети которых не посещают детский сад;</a:t>
            </a:r>
          </a:p>
          <a:p>
            <a:pPr lvl="0">
              <a:buFontTx/>
              <a:buChar char="-"/>
            </a:pPr>
            <a:r>
              <a:rPr lang="ru-RU" sz="2000" b="1" i="1" dirty="0" smtClean="0">
                <a:solidFill>
                  <a:srgbClr val="002060"/>
                </a:solidFill>
              </a:rPr>
              <a:t>о </a:t>
            </a:r>
            <a:r>
              <a:rPr lang="ru-RU" sz="2000" b="1" i="1" dirty="0">
                <a:solidFill>
                  <a:srgbClr val="002060"/>
                </a:solidFill>
              </a:rPr>
              <a:t>запрете проведения итоговой и промежуточной аттестация в детском саду</a:t>
            </a:r>
            <a:r>
              <a:rPr lang="ru-RU" sz="2000" b="1" i="1" dirty="0" smtClean="0">
                <a:solidFill>
                  <a:srgbClr val="002060"/>
                </a:solidFill>
              </a:rPr>
              <a:t>!</a:t>
            </a:r>
            <a:endParaRPr lang="ru-RU" sz="2000" b="1" u="sng" dirty="0">
              <a:solidFill>
                <a:srgbClr val="002060"/>
              </a:solidFill>
            </a:endParaRPr>
          </a:p>
          <a:p>
            <a:r>
              <a:rPr lang="ru-RU" sz="2000" b="1" u="sng" dirty="0">
                <a:solidFill>
                  <a:srgbClr val="FF0000"/>
                </a:solidFill>
              </a:rPr>
              <a:t>65 статья:</a:t>
            </a:r>
          </a:p>
          <a:p>
            <a:pPr marL="45720" indent="0">
              <a:buNone/>
            </a:pPr>
            <a:r>
              <a:rPr lang="ru-RU" sz="2000" b="1" i="1" dirty="0">
                <a:solidFill>
                  <a:srgbClr val="002060"/>
                </a:solidFill>
              </a:rPr>
              <a:t>- о родительской плате.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832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496944" cy="6408712"/>
          </a:xfrm>
        </p:spPr>
        <p:txBody>
          <a:bodyPr>
            <a:normAutofit/>
          </a:bodyPr>
          <a:lstStyle/>
          <a:p>
            <a:pPr marL="45720" lvl="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Теперь в ДО выделяются две функции :</a:t>
            </a:r>
            <a:endParaRPr lang="ru-RU" b="1" dirty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ru-RU" b="1" dirty="0">
                <a:solidFill>
                  <a:srgbClr val="002060"/>
                </a:solidFill>
              </a:rPr>
              <a:t>1) образовательные услуги – </a:t>
            </a:r>
            <a:r>
              <a:rPr lang="ru-RU" b="1" i="1" dirty="0">
                <a:solidFill>
                  <a:srgbClr val="C00000"/>
                </a:solidFill>
              </a:rPr>
              <a:t>государство;</a:t>
            </a:r>
            <a:endParaRPr lang="ru-RU" b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ru-RU" b="1" dirty="0">
                <a:solidFill>
                  <a:srgbClr val="002060"/>
                </a:solidFill>
              </a:rPr>
              <a:t>2) уход и присмотр</a:t>
            </a:r>
            <a:r>
              <a:rPr lang="ru-RU" dirty="0"/>
              <a:t> – </a:t>
            </a:r>
            <a:r>
              <a:rPr lang="ru-RU" b="1" i="1" dirty="0">
                <a:solidFill>
                  <a:srgbClr val="C00000"/>
                </a:solidFill>
              </a:rPr>
              <a:t>родители.</a:t>
            </a:r>
          </a:p>
          <a:p>
            <a:pPr marL="45720" indent="0" algn="ctr">
              <a:buNone/>
            </a:pPr>
            <a:r>
              <a:rPr lang="ru-RU" b="1" i="1" u="sng" dirty="0">
                <a:solidFill>
                  <a:srgbClr val="C00000"/>
                </a:solidFill>
              </a:rPr>
              <a:t>РИСК – «</a:t>
            </a:r>
            <a:r>
              <a:rPr lang="ru-RU" b="1" i="1" dirty="0">
                <a:solidFill>
                  <a:srgbClr val="C00000"/>
                </a:solidFill>
              </a:rPr>
              <a:t>придется платить за многие вещи!».</a:t>
            </a:r>
          </a:p>
          <a:p>
            <a:pPr marL="45720" indent="0" algn="ctr">
              <a:buNone/>
            </a:pPr>
            <a:endParaRPr lang="ru-RU" b="1" i="1" u="sng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u="sng" dirty="0">
                <a:solidFill>
                  <a:srgbClr val="002060"/>
                </a:solidFill>
              </a:rPr>
              <a:t>СТАНДАРТ  снимает его:</a:t>
            </a:r>
          </a:p>
          <a:p>
            <a:pPr algn="just"/>
            <a:r>
              <a:rPr lang="ru-RU" i="1" dirty="0">
                <a:solidFill>
                  <a:srgbClr val="002060"/>
                </a:solidFill>
              </a:rPr>
              <a:t>все моменты </a:t>
            </a:r>
            <a:r>
              <a:rPr lang="ru-RU" b="1" i="1" dirty="0">
                <a:solidFill>
                  <a:srgbClr val="002060"/>
                </a:solidFill>
              </a:rPr>
              <a:t>взаимодействия взрослого с ребенком</a:t>
            </a:r>
            <a:r>
              <a:rPr lang="ru-RU" i="1" dirty="0">
                <a:solidFill>
                  <a:srgbClr val="002060"/>
                </a:solidFill>
              </a:rPr>
              <a:t> отнесены к образовательной функции!</a:t>
            </a:r>
          </a:p>
          <a:p>
            <a:pPr algn="just"/>
            <a:r>
              <a:rPr lang="ru-RU" b="1" i="1" u="sng" dirty="0">
                <a:solidFill>
                  <a:srgbClr val="002060"/>
                </a:solidFill>
              </a:rPr>
              <a:t>Взрослый, который:</a:t>
            </a:r>
          </a:p>
          <a:p>
            <a:pPr algn="just"/>
            <a:r>
              <a:rPr lang="ru-RU" i="1" dirty="0">
                <a:solidFill>
                  <a:srgbClr val="002060"/>
                </a:solidFill>
              </a:rPr>
              <a:t> одевает, </a:t>
            </a:r>
          </a:p>
          <a:p>
            <a:pPr algn="just"/>
            <a:r>
              <a:rPr lang="ru-RU" i="1" dirty="0">
                <a:solidFill>
                  <a:srgbClr val="002060"/>
                </a:solidFill>
              </a:rPr>
              <a:t>кормит, </a:t>
            </a:r>
          </a:p>
          <a:p>
            <a:pPr algn="just"/>
            <a:r>
              <a:rPr lang="ru-RU" i="1" dirty="0">
                <a:solidFill>
                  <a:srgbClr val="002060"/>
                </a:solidFill>
              </a:rPr>
              <a:t>укладывает спать и др.</a:t>
            </a:r>
          </a:p>
          <a:p>
            <a:pPr algn="just"/>
            <a:r>
              <a:rPr lang="ru-RU" i="1" dirty="0">
                <a:solidFill>
                  <a:srgbClr val="002060"/>
                </a:solidFill>
              </a:rPr>
              <a:t>- всё в этом возрасте </a:t>
            </a:r>
            <a:r>
              <a:rPr lang="ru-RU" i="1" u="sng" dirty="0">
                <a:solidFill>
                  <a:srgbClr val="002060"/>
                </a:solidFill>
              </a:rPr>
              <a:t>образовательная деятельность.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9921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785225" cy="648017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ЗАКОН ПРЕДУСМАТРИВАЕТ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о</a:t>
            </a:r>
            <a:r>
              <a:rPr lang="ru-RU" sz="1800" b="1" dirty="0" smtClean="0">
                <a:solidFill>
                  <a:srgbClr val="002060"/>
                </a:solidFill>
              </a:rPr>
              <a:t>бязательность дошкольного образования (государство обязано предоставить место ребенку в д/с). Для семьи это не обязанность, а право!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В 2013 г. должны быть обнародованы новые стандарты в дошкольных учреждениях.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ФГОС ДО будет вводиться с 1 января 2014 г.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Отменяется положение о том, что плата за д/с не должна превышать 20% от общей стоимости.</a:t>
            </a:r>
          </a:p>
          <a:p>
            <a:pPr marL="45720" indent="0" algn="ctr">
              <a:buNone/>
            </a:pPr>
            <a:r>
              <a:rPr lang="ru-RU" sz="1800" b="1" dirty="0">
                <a:solidFill>
                  <a:srgbClr val="C00000"/>
                </a:solidFill>
              </a:rPr>
              <a:t>Движение «Российским детям — доступное дошкольное образование»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b="1" dirty="0">
                <a:solidFill>
                  <a:srgbClr val="C00000"/>
                </a:solidFill>
              </a:rPr>
              <a:t>Представитель</a:t>
            </a:r>
            <a:r>
              <a:rPr lang="ru-RU" sz="1800" b="1" i="1" dirty="0">
                <a:solidFill>
                  <a:srgbClr val="C00000"/>
                </a:solidFill>
              </a:rPr>
              <a:t> Анна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Любоведская</a:t>
            </a:r>
            <a:r>
              <a:rPr lang="ru-RU" sz="1800" dirty="0">
                <a:solidFill>
                  <a:srgbClr val="C00000"/>
                </a:solidFill>
              </a:rPr>
              <a:t>.</a:t>
            </a:r>
          </a:p>
          <a:p>
            <a:r>
              <a:rPr lang="ru-RU" sz="1800" b="1" i="1" dirty="0">
                <a:solidFill>
                  <a:srgbClr val="002060"/>
                </a:solidFill>
              </a:rPr>
              <a:t> </a:t>
            </a:r>
            <a:r>
              <a:rPr lang="ru-RU" sz="1800" b="1" u="sng" dirty="0" smtClean="0">
                <a:solidFill>
                  <a:srgbClr val="002060"/>
                </a:solidFill>
              </a:rPr>
              <a:t>повышение требований к воспитателям ДОО: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должны </a:t>
            </a:r>
            <a:r>
              <a:rPr lang="ru-RU" sz="1900" b="1" dirty="0">
                <a:solidFill>
                  <a:srgbClr val="002060"/>
                </a:solidFill>
              </a:rPr>
              <a:t>иметь высшее, а не среднее специальное образование. 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с введением стандарта это должны </a:t>
            </a:r>
            <a:r>
              <a:rPr lang="ru-RU" sz="1900" b="1" i="1" u="sng" dirty="0">
                <a:solidFill>
                  <a:srgbClr val="002060"/>
                </a:solidFill>
              </a:rPr>
              <a:t>быть другого уровня воспитатели</a:t>
            </a:r>
            <a:r>
              <a:rPr lang="ru-RU" sz="1900" b="1" dirty="0">
                <a:solidFill>
                  <a:srgbClr val="002060"/>
                </a:solidFill>
              </a:rPr>
              <a:t>. </a:t>
            </a:r>
          </a:p>
          <a:p>
            <a:r>
              <a:rPr lang="ru-RU" sz="1900" b="1" dirty="0">
                <a:solidFill>
                  <a:srgbClr val="002060"/>
                </a:solidFill>
              </a:rPr>
              <a:t>н</a:t>
            </a:r>
            <a:r>
              <a:rPr lang="ru-RU" sz="1900" b="1" dirty="0" smtClean="0">
                <a:solidFill>
                  <a:srgbClr val="002060"/>
                </a:solidFill>
              </a:rPr>
              <a:t>е </a:t>
            </a:r>
            <a:r>
              <a:rPr lang="ru-RU" sz="1900" b="1" dirty="0">
                <a:solidFill>
                  <a:srgbClr val="002060"/>
                </a:solidFill>
              </a:rPr>
              <a:t>все воспитатели могут быть педагогами.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у </a:t>
            </a:r>
            <a:r>
              <a:rPr lang="ru-RU" sz="1900" b="1" dirty="0">
                <a:solidFill>
                  <a:srgbClr val="002060"/>
                </a:solidFill>
              </a:rPr>
              <a:t>педагогов возрастет зарплата (на начало 2012 года не превышала 15 тыс. рублей). 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ведомство планирует получить из бюджета дополнительные 60 — 63 млрд рублей, 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средняя </a:t>
            </a:r>
            <a:r>
              <a:rPr lang="ru-RU" sz="1900" b="1" dirty="0">
                <a:solidFill>
                  <a:srgbClr val="002060"/>
                </a:solidFill>
              </a:rPr>
              <a:t>зарплата </a:t>
            </a:r>
            <a:r>
              <a:rPr lang="ru-RU" sz="1900" b="1" dirty="0" err="1">
                <a:solidFill>
                  <a:srgbClr val="002060"/>
                </a:solidFill>
              </a:rPr>
              <a:t>педработников</a:t>
            </a:r>
            <a:r>
              <a:rPr lang="ru-RU" sz="1900" b="1" dirty="0">
                <a:solidFill>
                  <a:srgbClr val="002060"/>
                </a:solidFill>
              </a:rPr>
              <a:t> детсадов будет доведена сначала до 100% </a:t>
            </a:r>
            <a:r>
              <a:rPr lang="ru-RU" sz="1900" b="1" i="1" u="sng" dirty="0">
                <a:solidFill>
                  <a:srgbClr val="002060"/>
                </a:solidFill>
              </a:rPr>
              <a:t>от средней зарплаты в сфере общего образования</a:t>
            </a:r>
            <a:r>
              <a:rPr lang="ru-RU" sz="1900" b="1" dirty="0">
                <a:solidFill>
                  <a:srgbClr val="002060"/>
                </a:solidFill>
              </a:rPr>
              <a:t> в том или ином регионе, а к 2018 году — до 200%.</a:t>
            </a:r>
          </a:p>
          <a:p>
            <a:pPr marL="45720" indent="0">
              <a:buNone/>
            </a:pPr>
            <a:endParaRPr lang="ru-RU" sz="1800" b="1" i="1" dirty="0">
              <a:solidFill>
                <a:srgbClr val="002060"/>
              </a:solidFill>
            </a:endParaRPr>
          </a:p>
          <a:p>
            <a:pPr algn="just"/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3560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260350"/>
            <a:ext cx="8713787" cy="6408738"/>
          </a:xfrm>
        </p:spPr>
        <p:txBody>
          <a:bodyPr>
            <a:normAutofit/>
          </a:bodyPr>
          <a:lstStyle/>
          <a:p>
            <a:pPr lvl="0" algn="ctr"/>
            <a:r>
              <a:rPr lang="ru-RU" sz="2000" b="1" dirty="0" smtClean="0">
                <a:solidFill>
                  <a:srgbClr val="C00000"/>
                </a:solidFill>
              </a:rPr>
              <a:t>ХАРАКТЕРИСТИКА ЗАКОНОПРОЕКТА</a:t>
            </a:r>
          </a:p>
          <a:p>
            <a:pPr marL="4572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2060"/>
                </a:solidFill>
              </a:rPr>
              <a:t>Конфуций:</a:t>
            </a:r>
          </a:p>
          <a:p>
            <a:pPr marL="4572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2060"/>
                </a:solidFill>
              </a:rPr>
              <a:t> «Если ваш план на год, сажайте рис,</a:t>
            </a:r>
          </a:p>
          <a:p>
            <a:pPr marL="4572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2060"/>
                </a:solidFill>
              </a:rPr>
              <a:t> если ваш план на десятилетие – сажайте деревья, </a:t>
            </a:r>
          </a:p>
          <a:p>
            <a:pPr marL="4572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2060"/>
                </a:solidFill>
              </a:rPr>
              <a:t>если ваш план на всю жизнь – учите детей</a:t>
            </a:r>
            <a:r>
              <a:rPr lang="ru-RU" sz="1800" dirty="0" smtClean="0">
                <a:solidFill>
                  <a:srgbClr val="002060"/>
                </a:solidFill>
              </a:rPr>
              <a:t>».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 smtClean="0">
                <a:solidFill>
                  <a:srgbClr val="002060"/>
                </a:solidFill>
              </a:rPr>
              <a:t>Закон </a:t>
            </a:r>
            <a:r>
              <a:rPr lang="ru-RU" sz="1800" b="1" dirty="0">
                <a:solidFill>
                  <a:srgbClr val="002060"/>
                </a:solidFill>
              </a:rPr>
              <a:t>объединил </a:t>
            </a:r>
            <a:r>
              <a:rPr lang="ru-RU" sz="1800" b="1" u="sng" dirty="0">
                <a:solidFill>
                  <a:srgbClr val="002060"/>
                </a:solidFill>
              </a:rPr>
              <a:t>два базовых закона:</a:t>
            </a:r>
            <a:endParaRPr lang="ru-RU" sz="1800" b="1" dirty="0">
              <a:solidFill>
                <a:srgbClr val="002060"/>
              </a:solidFill>
            </a:endParaRPr>
          </a:p>
          <a:p>
            <a:pPr marL="45720" lvl="0" indent="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1) "Об образовании" (1992 г.) – был признан лучшим законом в Европе! </a:t>
            </a:r>
          </a:p>
          <a:p>
            <a:pPr marL="45720" lvl="0" indent="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2) "О высшем и послевузовском профессиональном образовании" (1996 г.)</a:t>
            </a:r>
          </a:p>
          <a:p>
            <a:pPr algn="ctr"/>
            <a:r>
              <a:rPr lang="ru-RU" sz="1800" b="1" u="sng" dirty="0">
                <a:solidFill>
                  <a:srgbClr val="002060"/>
                </a:solidFill>
              </a:rPr>
              <a:t>Мнения о новом законе радикально отличаются: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 «</a:t>
            </a:r>
            <a:r>
              <a:rPr lang="ru-RU" sz="1800" b="1" i="1" dirty="0">
                <a:solidFill>
                  <a:srgbClr val="002060"/>
                </a:solidFill>
              </a:rPr>
              <a:t>способствует модернизации образования и делает его доступным для широкого круга людей</a:t>
            </a:r>
            <a:r>
              <a:rPr lang="ru-RU" sz="1800" b="1" dirty="0" smtClean="0">
                <a:solidFill>
                  <a:srgbClr val="002060"/>
                </a:solidFill>
              </a:rPr>
              <a:t>»; 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 «</a:t>
            </a:r>
            <a:r>
              <a:rPr lang="ru-RU" sz="1800" b="1" i="1" dirty="0">
                <a:solidFill>
                  <a:srgbClr val="002060"/>
                </a:solidFill>
              </a:rPr>
              <a:t>избавляет государство от большинства социальных обязательств, продолжает курс на коммерциализацию образования</a:t>
            </a:r>
            <a:r>
              <a:rPr lang="ru-RU" sz="1800" b="1" dirty="0">
                <a:solidFill>
                  <a:srgbClr val="002060"/>
                </a:solidFill>
              </a:rPr>
              <a:t>».</a:t>
            </a:r>
          </a:p>
          <a:p>
            <a:r>
              <a:rPr lang="ru-RU" sz="1800" b="1" i="1" dirty="0" smtClean="0">
                <a:solidFill>
                  <a:srgbClr val="002060"/>
                </a:solidFill>
              </a:rPr>
              <a:t>Главный </a:t>
            </a:r>
            <a:r>
              <a:rPr lang="ru-RU" sz="1800" b="1" i="1" dirty="0">
                <a:solidFill>
                  <a:srgbClr val="002060"/>
                </a:solidFill>
              </a:rPr>
              <a:t>недостаток Закона </a:t>
            </a:r>
            <a:r>
              <a:rPr lang="ru-RU" sz="1800" b="1" i="1" dirty="0" smtClean="0">
                <a:solidFill>
                  <a:srgbClr val="002060"/>
                </a:solidFill>
              </a:rPr>
              <a:t>- прорыва </a:t>
            </a:r>
            <a:r>
              <a:rPr lang="ru-RU" sz="1800" b="1" i="1" dirty="0">
                <a:solidFill>
                  <a:srgbClr val="002060"/>
                </a:solidFill>
              </a:rPr>
              <a:t>в </a:t>
            </a:r>
            <a:r>
              <a:rPr lang="ru-RU" sz="1800" b="1" i="1" dirty="0" smtClean="0">
                <a:solidFill>
                  <a:srgbClr val="002060"/>
                </a:solidFill>
              </a:rPr>
              <a:t>научно-образовательной политике </a:t>
            </a:r>
            <a:r>
              <a:rPr lang="ru-RU" sz="1800" b="1" i="1" dirty="0">
                <a:solidFill>
                  <a:srgbClr val="002060"/>
                </a:solidFill>
              </a:rPr>
              <a:t>не ожидается. Закон не обеспечивает его.</a:t>
            </a:r>
            <a:endParaRPr lang="ru-RU" sz="1800" i="1" dirty="0">
              <a:solidFill>
                <a:srgbClr val="002060"/>
              </a:solidFill>
            </a:endParaRPr>
          </a:p>
          <a:p>
            <a:pPr algn="ctr"/>
            <a:r>
              <a:rPr lang="ru-RU" sz="2000" b="1" u="sng" dirty="0">
                <a:solidFill>
                  <a:srgbClr val="002060"/>
                </a:solidFill>
              </a:rPr>
              <a:t>Теперь Российская Федерация будет </a:t>
            </a:r>
            <a:endParaRPr lang="ru-RU" sz="2000" b="1" u="sng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ориентироваться </a:t>
            </a:r>
            <a:r>
              <a:rPr lang="ru-RU" sz="2000" b="1" dirty="0">
                <a:solidFill>
                  <a:srgbClr val="002060"/>
                </a:solidFill>
              </a:rPr>
              <a:t>на европейскую модель развития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3386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785225" cy="6480175"/>
          </a:xfrm>
        </p:spPr>
        <p:txBody>
          <a:bodyPr>
            <a:normAutofit/>
          </a:bodyPr>
          <a:lstStyle/>
          <a:p>
            <a:pPr algn="ctr"/>
            <a:r>
              <a:rPr lang="ru-RU" sz="2000" b="1" u="sng" dirty="0">
                <a:solidFill>
                  <a:srgbClr val="C00000"/>
                </a:solidFill>
              </a:rPr>
              <a:t>Законом закрепляются следующие уровни образования: </a:t>
            </a:r>
            <a:endParaRPr lang="ru-RU" sz="2000" dirty="0"/>
          </a:p>
          <a:p>
            <a:r>
              <a:rPr lang="ru-RU" sz="1800" b="1" u="sng" dirty="0">
                <a:solidFill>
                  <a:srgbClr val="002060"/>
                </a:solidFill>
              </a:rPr>
              <a:t>Уровни общего образования: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дошкольное, 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начальное общее, 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основное общее, 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среднее общее, </a:t>
            </a:r>
          </a:p>
          <a:p>
            <a:r>
              <a:rPr lang="ru-RU" sz="1800" b="1" u="sng" dirty="0">
                <a:solidFill>
                  <a:srgbClr val="002060"/>
                </a:solidFill>
              </a:rPr>
              <a:t>Уровни профессионального образования: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среднее профобразование,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 высшее образование - </a:t>
            </a:r>
            <a:r>
              <a:rPr lang="ru-RU" sz="1800" b="1" dirty="0" err="1">
                <a:solidFill>
                  <a:srgbClr val="002060"/>
                </a:solidFill>
              </a:rPr>
              <a:t>бакалавриат</a:t>
            </a:r>
            <a:r>
              <a:rPr lang="ru-RU" sz="1800" b="1" dirty="0">
                <a:solidFill>
                  <a:srgbClr val="002060"/>
                </a:solidFill>
              </a:rPr>
              <a:t>, 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высшее образование — </a:t>
            </a:r>
            <a:r>
              <a:rPr lang="ru-RU" sz="1800" b="1" dirty="0" err="1">
                <a:solidFill>
                  <a:srgbClr val="002060"/>
                </a:solidFill>
              </a:rPr>
              <a:t>специалитет</a:t>
            </a:r>
            <a:r>
              <a:rPr lang="ru-RU" sz="1800" b="1" dirty="0">
                <a:solidFill>
                  <a:srgbClr val="002060"/>
                </a:solidFill>
              </a:rPr>
              <a:t> и магистратура 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высшее образование - подготовка кадров высшей квалификации (аспирантура, адъюнктура, ординатура).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Дополнительное образование.</a:t>
            </a:r>
          </a:p>
          <a:p>
            <a:pPr marL="4572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Бесплатным должно остаться:</a:t>
            </a:r>
            <a:endParaRPr lang="ru-RU" b="1" dirty="0">
              <a:solidFill>
                <a:srgbClr val="C0000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общее образование 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первый уровень профессионального образования.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022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87338" y="188913"/>
            <a:ext cx="8856662" cy="655320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и</a:t>
            </a:r>
            <a:r>
              <a:rPr lang="ru-RU" b="1" u="sng" dirty="0" smtClean="0">
                <a:solidFill>
                  <a:srgbClr val="C00000"/>
                </a:solidFill>
              </a:rPr>
              <a:t>з ФЗ «Об образовании РФ» </a:t>
            </a:r>
            <a:r>
              <a:rPr lang="ru-RU" b="1" u="sng" dirty="0">
                <a:solidFill>
                  <a:srgbClr val="C00000"/>
                </a:solidFill>
              </a:rPr>
              <a:t>следует: 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а) </a:t>
            </a:r>
            <a:r>
              <a:rPr lang="ru-RU" sz="1800" b="1" i="1" dirty="0" smtClean="0">
                <a:solidFill>
                  <a:srgbClr val="002060"/>
                </a:solidFill>
              </a:rPr>
              <a:t>«Школьный стандарт» задает лишь самые общие требования и не содержит конкретного описания содержания школьного образования;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b="1" i="1" dirty="0" smtClean="0">
                <a:solidFill>
                  <a:srgbClr val="002060"/>
                </a:solidFill>
              </a:rPr>
              <a:t>б</a:t>
            </a:r>
            <a:r>
              <a:rPr lang="ru-RU" sz="1800" b="1" i="1" dirty="0">
                <a:solidFill>
                  <a:srgbClr val="002060"/>
                </a:solidFill>
              </a:rPr>
              <a:t>) учителя и школы вольны сами формировать свои учебные программы</a:t>
            </a:r>
            <a:r>
              <a:rPr lang="ru-RU" sz="1800" b="1" dirty="0">
                <a:solidFill>
                  <a:srgbClr val="002060"/>
                </a:solidFill>
              </a:rPr>
              <a:t>, </a:t>
            </a:r>
            <a:r>
              <a:rPr lang="ru-RU" sz="1800" b="1" i="1" dirty="0">
                <a:solidFill>
                  <a:srgbClr val="002060"/>
                </a:solidFill>
              </a:rPr>
              <a:t>интерпретируя самостоятельно абстрактные положения «Стандарта».</a:t>
            </a:r>
            <a:endParaRPr lang="ru-RU" sz="1800" b="1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В </a:t>
            </a:r>
            <a:r>
              <a:rPr lang="ru-RU" sz="1800" b="1" u="sng" dirty="0">
                <a:solidFill>
                  <a:srgbClr val="002060"/>
                </a:solidFill>
              </a:rPr>
              <a:t>стандартах российского образования нет </a:t>
            </a:r>
            <a:r>
              <a:rPr lang="ru-RU" sz="1800" b="1" u="sng" dirty="0" smtClean="0">
                <a:solidFill>
                  <a:srgbClr val="002060"/>
                </a:solidFill>
              </a:rPr>
              <a:t>содержания!</a:t>
            </a:r>
            <a:endParaRPr lang="ru-RU" sz="1800" b="1" dirty="0">
              <a:solidFill>
                <a:srgbClr val="00206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Стандарты </a:t>
            </a:r>
            <a:r>
              <a:rPr lang="ru-RU" sz="1800" b="1" dirty="0">
                <a:solidFill>
                  <a:srgbClr val="002060"/>
                </a:solidFill>
              </a:rPr>
              <a:t>есть, а содержания в них </a:t>
            </a:r>
            <a:r>
              <a:rPr lang="ru-RU" sz="1800" b="1" dirty="0" smtClean="0">
                <a:solidFill>
                  <a:srgbClr val="002060"/>
                </a:solidFill>
              </a:rPr>
              <a:t>нет.</a:t>
            </a:r>
            <a:endParaRPr lang="ru-RU" sz="1800" b="1" dirty="0">
              <a:solidFill>
                <a:srgbClr val="002060"/>
              </a:solidFill>
            </a:endParaRP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Е</a:t>
            </a:r>
            <a:r>
              <a:rPr lang="ru-RU" sz="1800" b="1" dirty="0" smtClean="0">
                <a:solidFill>
                  <a:srgbClr val="002060"/>
                </a:solidFill>
              </a:rPr>
              <a:t>сть </a:t>
            </a:r>
            <a:r>
              <a:rPr lang="ru-RU" sz="1800" b="1" dirty="0">
                <a:solidFill>
                  <a:srgbClr val="002060"/>
                </a:solidFill>
              </a:rPr>
              <a:t>требования к </a:t>
            </a:r>
            <a:r>
              <a:rPr lang="ru-RU" sz="1800" b="1" dirty="0" smtClean="0">
                <a:solidFill>
                  <a:srgbClr val="002060"/>
                </a:solidFill>
              </a:rPr>
              <a:t>структуре</a:t>
            </a:r>
            <a:r>
              <a:rPr lang="ru-RU" sz="1800" b="1" dirty="0">
                <a:solidFill>
                  <a:srgbClr val="002060"/>
                </a:solidFill>
              </a:rPr>
              <a:t>, к условиям, к уровню требований подготовки.</a:t>
            </a:r>
          </a:p>
          <a:p>
            <a:pPr algn="just"/>
            <a:r>
              <a:rPr lang="ru-RU" sz="1800" b="1" i="1" u="sng" dirty="0">
                <a:solidFill>
                  <a:srgbClr val="002060"/>
                </a:solidFill>
              </a:rPr>
              <a:t>Н</a:t>
            </a:r>
            <a:r>
              <a:rPr lang="ru-RU" sz="1800" b="1" i="1" u="sng" dirty="0" smtClean="0">
                <a:solidFill>
                  <a:srgbClr val="002060"/>
                </a:solidFill>
              </a:rPr>
              <a:t>еобходимы </a:t>
            </a:r>
            <a:r>
              <a:rPr lang="ru-RU" sz="1800" b="1" i="1" u="sng" dirty="0">
                <a:solidFill>
                  <a:srgbClr val="002060"/>
                </a:solidFill>
              </a:rPr>
              <a:t>требования к содержанию </a:t>
            </a:r>
            <a:r>
              <a:rPr lang="ru-RU" sz="1800" b="1" i="1" u="sng" dirty="0" smtClean="0">
                <a:solidFill>
                  <a:srgbClr val="002060"/>
                </a:solidFill>
              </a:rPr>
              <a:t>образования!!! </a:t>
            </a:r>
            <a:endParaRPr lang="ru-RU" b="1" u="sng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С</a:t>
            </a:r>
            <a:r>
              <a:rPr lang="ru-RU" sz="1800" b="1" dirty="0" smtClean="0">
                <a:solidFill>
                  <a:srgbClr val="002060"/>
                </a:solidFill>
              </a:rPr>
              <a:t>окращено </a:t>
            </a:r>
            <a:r>
              <a:rPr lang="ru-RU" sz="1800" b="1" dirty="0">
                <a:solidFill>
                  <a:srgbClr val="002060"/>
                </a:solidFill>
              </a:rPr>
              <a:t>количество часов русской литературы! </a:t>
            </a:r>
            <a:r>
              <a:rPr lang="ru-RU" sz="1800" b="1" i="1" dirty="0" smtClean="0">
                <a:solidFill>
                  <a:srgbClr val="FF0000"/>
                </a:solidFill>
              </a:rPr>
              <a:t>Это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i="1" dirty="0" smtClean="0">
                <a:solidFill>
                  <a:srgbClr val="FF0000"/>
                </a:solidFill>
              </a:rPr>
              <a:t>угрожает национальной безопасности страны.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Появилось понятие «безопасность школьной среды</a:t>
            </a:r>
            <a:r>
              <a:rPr lang="ru-RU" sz="1800" b="1" dirty="0" smtClean="0">
                <a:solidFill>
                  <a:srgbClr val="002060"/>
                </a:solidFill>
              </a:rPr>
              <a:t>».</a:t>
            </a:r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- </a:t>
            </a:r>
            <a:r>
              <a:rPr lang="ru-RU" sz="1800" b="1" dirty="0">
                <a:solidFill>
                  <a:srgbClr val="002060"/>
                </a:solidFill>
              </a:rPr>
              <a:t>бакалавр получает на 40 % меньше специальных занятий по сравнению с традиционным специалистом.</a:t>
            </a:r>
          </a:p>
          <a:p>
            <a:r>
              <a:rPr lang="ru-RU" sz="1800" b="1" u="sng" dirty="0">
                <a:solidFill>
                  <a:srgbClr val="002060"/>
                </a:solidFill>
              </a:rPr>
              <a:t>НПО – как уровень ликвидируется: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- переводится на профессиональное обучение (без образования).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- только ключевые (</a:t>
            </a:r>
            <a:r>
              <a:rPr lang="ru-RU" sz="1800" b="1" dirty="0" smtClean="0">
                <a:solidFill>
                  <a:srgbClr val="002060"/>
                </a:solidFill>
              </a:rPr>
              <a:t>профессиональные) </a:t>
            </a:r>
            <a:r>
              <a:rPr lang="ru-RU" sz="1800" b="1" dirty="0">
                <a:solidFill>
                  <a:srgbClr val="002060"/>
                </a:solidFill>
              </a:rPr>
              <a:t>компетенции.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1800" b="1" dirty="0" smtClean="0">
                <a:solidFill>
                  <a:srgbClr val="C00000"/>
                </a:solidFill>
              </a:rPr>
              <a:t>Опасность </a:t>
            </a:r>
            <a:r>
              <a:rPr lang="ru-RU" sz="1800" b="1" dirty="0">
                <a:solidFill>
                  <a:srgbClr val="C00000"/>
                </a:solidFill>
              </a:rPr>
              <a:t>– </a:t>
            </a:r>
            <a:r>
              <a:rPr lang="ru-RU" sz="1800" b="1" dirty="0" smtClean="0">
                <a:solidFill>
                  <a:srgbClr val="C00000"/>
                </a:solidFill>
              </a:rPr>
              <a:t>снижение </a:t>
            </a:r>
            <a:r>
              <a:rPr lang="ru-RU" sz="1800" b="1" dirty="0">
                <a:solidFill>
                  <a:srgbClr val="C00000"/>
                </a:solidFill>
              </a:rPr>
              <a:t>уровня образованности!</a:t>
            </a:r>
            <a:endParaRPr lang="ru-RU" sz="1800" dirty="0">
              <a:solidFill>
                <a:srgbClr val="C00000"/>
              </a:solidFill>
            </a:endParaRPr>
          </a:p>
          <a:p>
            <a:endParaRPr lang="ru-RU" sz="1800" dirty="0"/>
          </a:p>
          <a:p>
            <a:endParaRPr lang="ru-RU" sz="1800" dirty="0"/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b="1" u="sng" dirty="0" smtClean="0">
              <a:solidFill>
                <a:srgbClr val="002060"/>
              </a:solidFill>
            </a:endParaRPr>
          </a:p>
          <a:p>
            <a:endParaRPr lang="ru-RU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7464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928100" cy="6553200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02060"/>
                </a:solidFill>
              </a:rPr>
              <a:t>в</a:t>
            </a:r>
            <a:r>
              <a:rPr lang="ru-RU" sz="1800" b="1" dirty="0" smtClean="0">
                <a:solidFill>
                  <a:srgbClr val="002060"/>
                </a:solidFill>
              </a:rPr>
              <a:t>ведение дистанционного </a:t>
            </a:r>
            <a:r>
              <a:rPr lang="ru-RU" sz="1800" b="1" dirty="0">
                <a:solidFill>
                  <a:srgbClr val="002060"/>
                </a:solidFill>
              </a:rPr>
              <a:t>и электронного </a:t>
            </a:r>
            <a:r>
              <a:rPr lang="ru-RU" sz="1800" b="1" dirty="0" smtClean="0">
                <a:solidFill>
                  <a:srgbClr val="002060"/>
                </a:solidFill>
              </a:rPr>
              <a:t>обучения,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реализация образовательных программ с помощью </a:t>
            </a:r>
            <a:r>
              <a:rPr lang="ru-RU" sz="1800" b="1" dirty="0" smtClean="0">
                <a:solidFill>
                  <a:srgbClr val="002060"/>
                </a:solidFill>
              </a:rPr>
              <a:t>интернета, 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з</a:t>
            </a:r>
            <a:r>
              <a:rPr lang="ru-RU" sz="1800" b="1" dirty="0" smtClean="0">
                <a:solidFill>
                  <a:srgbClr val="002060"/>
                </a:solidFill>
              </a:rPr>
              <a:t>акреплены различные формы </a:t>
            </a:r>
            <a:r>
              <a:rPr lang="ru-RU" sz="1800" b="1" dirty="0">
                <a:solidFill>
                  <a:srgbClr val="002060"/>
                </a:solidFill>
              </a:rPr>
              <a:t>получения образования: </a:t>
            </a:r>
            <a:r>
              <a:rPr lang="ru-RU" sz="1800" b="1" i="1" dirty="0">
                <a:solidFill>
                  <a:srgbClr val="002060"/>
                </a:solidFill>
              </a:rPr>
              <a:t>в детском саду, в семье, в дошкольной группе при школе, в учреждениях дополнительного образования, </a:t>
            </a:r>
            <a:r>
              <a:rPr lang="ru-RU" sz="1800" b="1" i="1" dirty="0" smtClean="0">
                <a:solidFill>
                  <a:srgbClr val="002060"/>
                </a:solidFill>
              </a:rPr>
              <a:t>самообразования,</a:t>
            </a:r>
            <a:endParaRPr lang="ru-RU" sz="1800" b="1" i="1" dirty="0">
              <a:solidFill>
                <a:srgbClr val="00206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в</a:t>
            </a:r>
            <a:r>
              <a:rPr lang="ru-RU" sz="1800" b="1" dirty="0" smtClean="0">
                <a:solidFill>
                  <a:srgbClr val="002060"/>
                </a:solidFill>
              </a:rPr>
              <a:t>первые </a:t>
            </a:r>
            <a:r>
              <a:rPr lang="ru-RU" sz="1800" b="1" u="sng" dirty="0">
                <a:solidFill>
                  <a:srgbClr val="002060"/>
                </a:solidFill>
              </a:rPr>
              <a:t>закреплены права и обязанности родителей </a:t>
            </a:r>
            <a:r>
              <a:rPr lang="ru-RU" sz="1800" b="1" dirty="0">
                <a:solidFill>
                  <a:srgbClr val="002060"/>
                </a:solidFill>
              </a:rPr>
              <a:t>— приоритет по воспитанию детей остается за семьей.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закон </a:t>
            </a:r>
            <a:r>
              <a:rPr lang="ru-RU" sz="1800" b="1" dirty="0">
                <a:solidFill>
                  <a:srgbClr val="002060"/>
                </a:solidFill>
              </a:rPr>
              <a:t>запрещает конкурсный отбор и какие-либо испытания (тестирования) при приеме в детсады и в </a:t>
            </a:r>
            <a:r>
              <a:rPr lang="ru-RU" sz="1800" b="1" dirty="0" smtClean="0">
                <a:solidFill>
                  <a:srgbClr val="002060"/>
                </a:solidFill>
              </a:rPr>
              <a:t>школы (за </a:t>
            </a:r>
            <a:r>
              <a:rPr lang="ru-RU" sz="1800" b="1" dirty="0">
                <a:solidFill>
                  <a:srgbClr val="002060"/>
                </a:solidFill>
              </a:rPr>
              <a:t>исключением тех </a:t>
            </a:r>
            <a:r>
              <a:rPr lang="ru-RU" sz="1800" b="1" dirty="0" smtClean="0">
                <a:solidFill>
                  <a:srgbClr val="002060"/>
                </a:solidFill>
              </a:rPr>
              <a:t>ОУ, </a:t>
            </a:r>
            <a:r>
              <a:rPr lang="ru-RU" sz="1800" b="1" dirty="0">
                <a:solidFill>
                  <a:srgbClr val="002060"/>
                </a:solidFill>
              </a:rPr>
              <a:t>где есть профильная </a:t>
            </a:r>
            <a:r>
              <a:rPr lang="ru-RU" sz="1800" b="1" dirty="0" smtClean="0">
                <a:solidFill>
                  <a:srgbClr val="002060"/>
                </a:solidFill>
              </a:rPr>
              <a:t>подготовка),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заработная плата учителя должна быть не ниже, чем средняя зарплата в регионе.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зафиксировано право учителя на самостоятельный выбор методики и </a:t>
            </a:r>
            <a:r>
              <a:rPr lang="ru-RU" sz="1800" b="1" dirty="0" smtClean="0">
                <a:solidFill>
                  <a:srgbClr val="002060"/>
                </a:solidFill>
              </a:rPr>
              <a:t>технологии.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в</a:t>
            </a:r>
            <a:r>
              <a:rPr lang="ru-RU" sz="1800" b="1" dirty="0" smtClean="0">
                <a:solidFill>
                  <a:srgbClr val="002060"/>
                </a:solidFill>
              </a:rPr>
              <a:t>се учреждения </a:t>
            </a:r>
            <a:r>
              <a:rPr lang="ru-RU" sz="1800" b="1" dirty="0">
                <a:solidFill>
                  <a:srgbClr val="002060"/>
                </a:solidFill>
              </a:rPr>
              <a:t>повышенного уровня </a:t>
            </a:r>
            <a:r>
              <a:rPr lang="ru-RU" sz="1800" b="1" dirty="0" smtClean="0">
                <a:solidFill>
                  <a:srgbClr val="002060"/>
                </a:solidFill>
              </a:rPr>
              <a:t>отменены,</a:t>
            </a:r>
            <a:endParaRPr lang="ru-RU" sz="1800" b="1" dirty="0">
              <a:solidFill>
                <a:srgbClr val="002060"/>
              </a:solidFill>
            </a:endParaRP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т</a:t>
            </a:r>
            <a:r>
              <a:rPr lang="ru-RU" sz="1800" b="1" dirty="0" smtClean="0">
                <a:solidFill>
                  <a:srgbClr val="002060"/>
                </a:solidFill>
              </a:rPr>
              <a:t>енденция объединения образовательных учреждений,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Закон подтверждает </a:t>
            </a:r>
            <a:r>
              <a:rPr lang="ru-RU" sz="1800" b="1" u="sng" dirty="0">
                <a:solidFill>
                  <a:srgbClr val="002060"/>
                </a:solidFill>
              </a:rPr>
              <a:t>светский характер образования</a:t>
            </a:r>
            <a:r>
              <a:rPr lang="ru-RU" sz="1800" b="1" dirty="0">
                <a:solidFill>
                  <a:srgbClr val="002060"/>
                </a:solidFill>
              </a:rPr>
              <a:t> в государственных и муниципальных образовательных </a:t>
            </a:r>
            <a:r>
              <a:rPr lang="ru-RU" sz="1800" b="1" dirty="0" smtClean="0">
                <a:solidFill>
                  <a:srgbClr val="002060"/>
                </a:solidFill>
              </a:rPr>
              <a:t>учреждениях, 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с</a:t>
            </a:r>
            <a:r>
              <a:rPr lang="ru-RU" sz="1800" b="1" dirty="0" smtClean="0">
                <a:solidFill>
                  <a:srgbClr val="002060"/>
                </a:solidFill>
              </a:rPr>
              <a:t>етевые </a:t>
            </a:r>
            <a:r>
              <a:rPr lang="ru-RU" sz="1800" b="1" dirty="0">
                <a:solidFill>
                  <a:srgbClr val="002060"/>
                </a:solidFill>
              </a:rPr>
              <a:t>формы реализации образовательных программ </a:t>
            </a:r>
            <a:r>
              <a:rPr lang="ru-RU" sz="1800" b="1" dirty="0" smtClean="0">
                <a:solidFill>
                  <a:srgbClr val="002060"/>
                </a:solidFill>
              </a:rPr>
              <a:t>,</a:t>
            </a:r>
          </a:p>
          <a:p>
            <a:pPr algn="just"/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0117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188913"/>
            <a:ext cx="8713787" cy="64801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Новая </a:t>
            </a:r>
            <a:r>
              <a:rPr lang="ru-RU" sz="2000" b="1" dirty="0">
                <a:solidFill>
                  <a:srgbClr val="002060"/>
                </a:solidFill>
              </a:rPr>
              <a:t>система оплаты труда - «деньги идут за учеником</a:t>
            </a:r>
            <a:r>
              <a:rPr lang="ru-RU" sz="2000" b="1" dirty="0" smtClean="0">
                <a:solidFill>
                  <a:srgbClr val="002060"/>
                </a:solidFill>
              </a:rPr>
              <a:t>».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Теперь все  </a:t>
            </a:r>
            <a:r>
              <a:rPr lang="ru-RU" sz="2000" b="1" dirty="0">
                <a:solidFill>
                  <a:srgbClr val="002060"/>
                </a:solidFill>
              </a:rPr>
              <a:t>определяют </a:t>
            </a:r>
            <a:r>
              <a:rPr lang="ru-RU" sz="2000" b="1" u="sng" dirty="0">
                <a:solidFill>
                  <a:srgbClr val="002060"/>
                </a:solidFill>
              </a:rPr>
              <a:t>региональные и местные власти</a:t>
            </a:r>
            <a:r>
              <a:rPr lang="ru-RU" sz="2000" b="1" dirty="0">
                <a:solidFill>
                  <a:srgbClr val="002060"/>
                </a:solidFill>
              </a:rPr>
              <a:t>. РФ передает субъектам свои полномочия, включая </a:t>
            </a:r>
            <a:r>
              <a:rPr lang="ru-RU" sz="2000" b="1" i="1" dirty="0">
                <a:solidFill>
                  <a:srgbClr val="002060"/>
                </a:solidFill>
              </a:rPr>
              <a:t>надзор за качеством образования</a:t>
            </a:r>
            <a:r>
              <a:rPr lang="ru-RU" sz="2000" b="1" i="1" dirty="0" smtClean="0">
                <a:solidFill>
                  <a:srgbClr val="002060"/>
                </a:solidFill>
              </a:rPr>
              <a:t>.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в законе прописано понятие </a:t>
            </a:r>
            <a:r>
              <a:rPr lang="ru-RU" sz="2000" b="1" i="1" dirty="0">
                <a:solidFill>
                  <a:srgbClr val="002060"/>
                </a:solidFill>
              </a:rPr>
              <a:t>«инклюзивного образования».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Риск </a:t>
            </a:r>
            <a:r>
              <a:rPr lang="ru-RU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u="sng" dirty="0" err="1">
                <a:solidFill>
                  <a:srgbClr val="002060"/>
                </a:solidFill>
              </a:rPr>
              <a:t>н</a:t>
            </a:r>
            <a:r>
              <a:rPr lang="ru-RU" sz="2000" b="1" u="sng" dirty="0" err="1" smtClean="0">
                <a:solidFill>
                  <a:srgbClr val="002060"/>
                </a:solidFill>
              </a:rPr>
              <a:t>алогооблажение</a:t>
            </a:r>
            <a:r>
              <a:rPr lang="ru-RU" sz="2000" b="1" u="sng" dirty="0" smtClean="0">
                <a:solidFill>
                  <a:srgbClr val="002060"/>
                </a:solidFill>
              </a:rPr>
              <a:t> Вузов!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</a:rPr>
              <a:t>оступить </a:t>
            </a:r>
            <a:r>
              <a:rPr lang="ru-RU" sz="2000" b="1" dirty="0">
                <a:solidFill>
                  <a:srgbClr val="002060"/>
                </a:solidFill>
              </a:rPr>
              <a:t>в вуз можно будет только по результатам ЕГЭ. 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ЕГЭ </a:t>
            </a:r>
            <a:r>
              <a:rPr lang="ru-RU" sz="2000" b="1" dirty="0">
                <a:solidFill>
                  <a:srgbClr val="002060"/>
                </a:solidFill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</a:rPr>
              <a:t>основной критерий </a:t>
            </a:r>
            <a:r>
              <a:rPr lang="ru-RU" sz="2000" b="1" dirty="0">
                <a:solidFill>
                  <a:srgbClr val="002060"/>
                </a:solidFill>
              </a:rPr>
              <a:t>качества получения среднего </a:t>
            </a:r>
            <a:r>
              <a:rPr lang="ru-RU" sz="2000" b="1" dirty="0" smtClean="0">
                <a:solidFill>
                  <a:srgbClr val="002060"/>
                </a:solidFill>
              </a:rPr>
              <a:t>образования.</a:t>
            </a:r>
            <a:endParaRPr lang="ru-RU" sz="2000" b="1" dirty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Риск</a:t>
            </a:r>
            <a:r>
              <a:rPr lang="ru-RU" sz="2000" b="1" dirty="0" smtClean="0">
                <a:solidFill>
                  <a:srgbClr val="002060"/>
                </a:solidFill>
              </a:rPr>
              <a:t> - </a:t>
            </a:r>
            <a:r>
              <a:rPr lang="ru-RU" sz="2000" b="1" u="sng" dirty="0" smtClean="0">
                <a:solidFill>
                  <a:srgbClr val="002060"/>
                </a:solidFill>
              </a:rPr>
              <a:t>сокращены </a:t>
            </a:r>
            <a:r>
              <a:rPr lang="ru-RU" sz="2000" b="1" u="sng" dirty="0">
                <a:solidFill>
                  <a:srgbClr val="002060"/>
                </a:solidFill>
              </a:rPr>
              <a:t>льготы при поступлении в ВУЗы</a:t>
            </a:r>
            <a:r>
              <a:rPr lang="ru-RU" sz="2000" b="1" dirty="0">
                <a:solidFill>
                  <a:srgbClr val="002060"/>
                </a:solidFill>
              </a:rPr>
              <a:t>: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</a:rPr>
              <a:t>успешно </a:t>
            </a:r>
            <a:r>
              <a:rPr lang="ru-RU" sz="2000" b="1" i="1" dirty="0">
                <a:solidFill>
                  <a:srgbClr val="002060"/>
                </a:solidFill>
              </a:rPr>
              <a:t>сдав экзамены, вне конкурса в вузы смогут поступить только дети-инвалиды и инвалиды I и II </a:t>
            </a:r>
            <a:r>
              <a:rPr lang="ru-RU" sz="2000" b="1" i="1" dirty="0" smtClean="0">
                <a:solidFill>
                  <a:srgbClr val="002060"/>
                </a:solidFill>
              </a:rPr>
              <a:t>групп;</a:t>
            </a:r>
            <a:endParaRPr lang="ru-RU" sz="2000" b="1" i="1" dirty="0">
              <a:solidFill>
                <a:srgbClr val="002060"/>
              </a:solidFill>
            </a:endParaRPr>
          </a:p>
          <a:p>
            <a:pPr algn="just"/>
            <a:r>
              <a:rPr lang="ru-RU" sz="2000" b="1" i="1" dirty="0">
                <a:solidFill>
                  <a:srgbClr val="002060"/>
                </a:solidFill>
              </a:rPr>
              <a:t> </a:t>
            </a:r>
            <a:r>
              <a:rPr lang="ru-RU" sz="2000" b="1" i="1" dirty="0" smtClean="0">
                <a:solidFill>
                  <a:srgbClr val="002060"/>
                </a:solidFill>
              </a:rPr>
              <a:t>дети-сироты</a:t>
            </a:r>
            <a:r>
              <a:rPr lang="ru-RU" sz="2000" b="1" i="1" dirty="0">
                <a:solidFill>
                  <a:srgbClr val="002060"/>
                </a:solidFill>
              </a:rPr>
              <a:t>, военнослужащие </a:t>
            </a:r>
            <a:r>
              <a:rPr lang="ru-RU" sz="2000" b="1" i="1" dirty="0" smtClean="0">
                <a:solidFill>
                  <a:srgbClr val="002060"/>
                </a:solidFill>
              </a:rPr>
              <a:t>не </a:t>
            </a:r>
            <a:r>
              <a:rPr lang="ru-RU" sz="2000" b="1" i="1" dirty="0">
                <a:solidFill>
                  <a:srgbClr val="002060"/>
                </a:solidFill>
              </a:rPr>
              <a:t>имеют право вне конкурса поступать в </a:t>
            </a:r>
            <a:r>
              <a:rPr lang="ru-RU" sz="2000" b="1" i="1" dirty="0" smtClean="0">
                <a:solidFill>
                  <a:srgbClr val="002060"/>
                </a:solidFill>
              </a:rPr>
              <a:t>вузы;</a:t>
            </a: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</a:rPr>
              <a:t> могут бесплатно </a:t>
            </a:r>
            <a:r>
              <a:rPr lang="ru-RU" sz="2000" b="1" i="1" dirty="0">
                <a:solidFill>
                  <a:srgbClr val="002060"/>
                </a:solidFill>
              </a:rPr>
              <a:t>учиться на </a:t>
            </a:r>
            <a:r>
              <a:rPr lang="ru-RU" sz="2000" b="1" i="1" dirty="0" smtClean="0">
                <a:solidFill>
                  <a:srgbClr val="002060"/>
                </a:solidFill>
              </a:rPr>
              <a:t>подготовительных </a:t>
            </a:r>
            <a:r>
              <a:rPr lang="ru-RU" sz="2000" b="1" i="1" dirty="0">
                <a:solidFill>
                  <a:srgbClr val="002060"/>
                </a:solidFill>
              </a:rPr>
              <a:t>отделениях.</a:t>
            </a:r>
          </a:p>
          <a:p>
            <a:pPr marL="45720" indent="0" algn="just"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Таким образом, </a:t>
            </a:r>
            <a:r>
              <a:rPr lang="ru-RU" sz="2000" b="1" u="sng" dirty="0">
                <a:solidFill>
                  <a:srgbClr val="002060"/>
                </a:solidFill>
              </a:rPr>
              <a:t>ограничивается их право на высшее </a:t>
            </a:r>
            <a:r>
              <a:rPr lang="ru-RU" sz="2000" b="1" u="sng" dirty="0" smtClean="0">
                <a:solidFill>
                  <a:srgbClr val="002060"/>
                </a:solidFill>
              </a:rPr>
              <a:t>образование!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Законе  ужесточаются требования к </a:t>
            </a:r>
            <a:r>
              <a:rPr lang="ru-RU" sz="2000" b="1" dirty="0" smtClean="0">
                <a:solidFill>
                  <a:srgbClr val="002060"/>
                </a:solidFill>
              </a:rPr>
              <a:t>детям.</a:t>
            </a: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Риск -</a:t>
            </a:r>
            <a:r>
              <a:rPr lang="ru-RU" sz="2000" dirty="0" smtClean="0"/>
              <a:t> </a:t>
            </a:r>
            <a:r>
              <a:rPr lang="ru-RU" sz="2000" b="1" dirty="0">
                <a:solidFill>
                  <a:srgbClr val="002060"/>
                </a:solidFill>
              </a:rPr>
              <a:t>упущены моменты, </a:t>
            </a:r>
            <a:r>
              <a:rPr lang="ru-RU" sz="2000" b="1" dirty="0" smtClean="0">
                <a:solidFill>
                  <a:srgbClr val="002060"/>
                </a:solidFill>
              </a:rPr>
              <a:t>которые </a:t>
            </a:r>
            <a:r>
              <a:rPr lang="ru-RU" sz="2000" b="1" dirty="0">
                <a:solidFill>
                  <a:srgbClr val="002060"/>
                </a:solidFill>
              </a:rPr>
              <a:t>связаны с психологией обучения (</a:t>
            </a:r>
            <a:r>
              <a:rPr lang="ru-RU" sz="2000" b="1" dirty="0" smtClean="0">
                <a:solidFill>
                  <a:srgbClr val="002060"/>
                </a:solidFill>
              </a:rPr>
              <a:t>способность </a:t>
            </a:r>
            <a:r>
              <a:rPr lang="ru-RU" sz="2000" b="1" dirty="0">
                <a:solidFill>
                  <a:srgbClr val="002060"/>
                </a:solidFill>
              </a:rPr>
              <a:t>учиться, получать знания</a:t>
            </a:r>
            <a:r>
              <a:rPr lang="ru-RU" sz="2000" b="1" dirty="0" smtClean="0">
                <a:solidFill>
                  <a:srgbClr val="002060"/>
                </a:solidFill>
              </a:rPr>
              <a:t>).</a:t>
            </a:r>
          </a:p>
          <a:p>
            <a:pPr algn="just"/>
            <a:endParaRPr lang="ru-RU" sz="1800" b="1" dirty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 </a:t>
            </a:r>
            <a:endParaRPr lang="ru-RU" sz="1800" b="1" u="sng" dirty="0">
              <a:solidFill>
                <a:srgbClr val="002060"/>
              </a:solidFill>
            </a:endParaRPr>
          </a:p>
          <a:p>
            <a:pPr algn="just"/>
            <a:endParaRPr lang="ru-RU" sz="1800" b="1" u="sng" dirty="0">
              <a:solidFill>
                <a:srgbClr val="002060"/>
              </a:solidFill>
            </a:endParaRPr>
          </a:p>
          <a:p>
            <a:pPr algn="just"/>
            <a:endParaRPr lang="ru-RU" sz="1800" dirty="0"/>
          </a:p>
          <a:p>
            <a:pPr algn="just"/>
            <a:endParaRPr lang="ru-RU" sz="1800" dirty="0" smtClean="0"/>
          </a:p>
          <a:p>
            <a:pPr algn="just"/>
            <a:endParaRPr lang="ru-RU" sz="1800" dirty="0"/>
          </a:p>
          <a:p>
            <a:pPr algn="just"/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398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785225" cy="640873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ФГОС дошкольного образования </a:t>
            </a:r>
          </a:p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разработан на основе</a:t>
            </a:r>
            <a:r>
              <a:rPr lang="ru-RU" sz="2000" u="sng" dirty="0" smtClean="0">
                <a:solidFill>
                  <a:srgbClr val="C00000"/>
                </a:solidFill>
              </a:rPr>
              <a:t>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Конвенции ООН о правах ребенка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Конституции РФ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Законодательства РФ</a:t>
            </a:r>
          </a:p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СТАНДАРТ обеспечивает </a:t>
            </a:r>
          </a:p>
          <a:p>
            <a:pPr marL="45720" indent="0" algn="ctr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в</a:t>
            </a:r>
            <a:r>
              <a:rPr lang="ru-RU" sz="2000" b="1" u="sng" dirty="0" smtClean="0">
                <a:solidFill>
                  <a:srgbClr val="C00000"/>
                </a:solidFill>
              </a:rPr>
              <a:t>озможность учета: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Региональных,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Национальных,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Этнокультурных и др. особенностей народов РФ.</a:t>
            </a:r>
            <a:endParaRPr lang="ru-RU" sz="2000" b="1" dirty="0">
              <a:solidFill>
                <a:srgbClr val="002060"/>
              </a:solidFill>
            </a:endParaRPr>
          </a:p>
          <a:p>
            <a:endParaRPr lang="ru-RU" sz="2000" dirty="0" smtClean="0"/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</a:rPr>
              <a:t>Методологическая основа ФГОС дошкольного образования: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Культурно-историческая концепция Л.С. </a:t>
            </a:r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ыготского,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Амплификация развития (А.В. Запорожец).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5585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785225" cy="6480175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800" b="1" dirty="0">
                <a:solidFill>
                  <a:srgbClr val="002060"/>
                </a:solidFill>
              </a:rPr>
              <a:t>Альтернативный Законопроект </a:t>
            </a:r>
            <a:r>
              <a:rPr lang="ru-RU" sz="1800" b="1" dirty="0" smtClean="0">
                <a:solidFill>
                  <a:srgbClr val="002060"/>
                </a:solidFill>
              </a:rPr>
              <a:t>«О народном образовании» (фракция КПРФ).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Вместо </a:t>
            </a:r>
            <a:r>
              <a:rPr lang="ru-RU" sz="1800" b="1" dirty="0">
                <a:solidFill>
                  <a:srgbClr val="002060"/>
                </a:solidFill>
              </a:rPr>
              <a:t>понятия </a:t>
            </a:r>
            <a:r>
              <a:rPr lang="ru-RU" sz="1800" b="1" u="sng" dirty="0" smtClean="0">
                <a:solidFill>
                  <a:srgbClr val="002060"/>
                </a:solidFill>
              </a:rPr>
              <a:t>«образовательное учреждение» </a:t>
            </a:r>
            <a:r>
              <a:rPr lang="ru-RU" sz="1800" b="1" u="sng" dirty="0">
                <a:solidFill>
                  <a:srgbClr val="002060"/>
                </a:solidFill>
              </a:rPr>
              <a:t>будет </a:t>
            </a:r>
            <a:r>
              <a:rPr lang="ru-RU" sz="1800" b="1" u="sng" dirty="0" smtClean="0">
                <a:solidFill>
                  <a:srgbClr val="002060"/>
                </a:solidFill>
              </a:rPr>
              <a:t>«</a:t>
            </a:r>
            <a:r>
              <a:rPr lang="ru-RU" sz="1800" b="1" u="sng" dirty="0" err="1" smtClean="0">
                <a:solidFill>
                  <a:srgbClr val="002060"/>
                </a:solidFill>
              </a:rPr>
              <a:t>оброзовательная</a:t>
            </a:r>
            <a:r>
              <a:rPr lang="ru-RU" sz="1800" b="1" u="sng" dirty="0" smtClean="0">
                <a:solidFill>
                  <a:srgbClr val="002060"/>
                </a:solidFill>
              </a:rPr>
              <a:t> организация</a:t>
            </a:r>
            <a:r>
              <a:rPr lang="ru-RU" sz="1800" b="1" u="sng" dirty="0">
                <a:solidFill>
                  <a:srgbClr val="002060"/>
                </a:solidFill>
              </a:rPr>
              <a:t>».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Т</a:t>
            </a:r>
            <a:r>
              <a:rPr lang="ru-RU" sz="1800" b="1" dirty="0" smtClean="0">
                <a:solidFill>
                  <a:srgbClr val="002060"/>
                </a:solidFill>
              </a:rPr>
              <a:t>еперь </a:t>
            </a:r>
            <a:r>
              <a:rPr lang="ru-RU" sz="1800" b="1" i="1" dirty="0">
                <a:solidFill>
                  <a:srgbClr val="002060"/>
                </a:solidFill>
              </a:rPr>
              <a:t>все должны стать "образовательными организациями</a:t>
            </a:r>
            <a:r>
              <a:rPr lang="ru-RU" sz="1800" b="1" dirty="0">
                <a:solidFill>
                  <a:srgbClr val="002060"/>
                </a:solidFill>
              </a:rPr>
              <a:t>" - формой некоммерческой </a:t>
            </a:r>
            <a:r>
              <a:rPr lang="ru-RU" sz="1800" b="1" dirty="0" smtClean="0">
                <a:solidFill>
                  <a:srgbClr val="002060"/>
                </a:solidFill>
              </a:rPr>
              <a:t>организации. </a:t>
            </a:r>
            <a:endParaRPr lang="ru-RU" sz="1800" b="1" dirty="0">
              <a:solidFill>
                <a:srgbClr val="002060"/>
              </a:solidFill>
            </a:endParaRPr>
          </a:p>
          <a:p>
            <a:pPr algn="just"/>
            <a:r>
              <a:rPr lang="ru-RU" sz="1800" b="1" u="sng" dirty="0">
                <a:solidFill>
                  <a:srgbClr val="002060"/>
                </a:solidFill>
              </a:rPr>
              <a:t>Устанавливаются 4 типа образовательных организаций: </a:t>
            </a:r>
          </a:p>
          <a:p>
            <a:pPr lvl="0" algn="just"/>
            <a:r>
              <a:rPr lang="ru-RU" sz="1800" b="1" dirty="0">
                <a:solidFill>
                  <a:srgbClr val="002060"/>
                </a:solidFill>
              </a:rPr>
              <a:t>ДОО - дошкольная образовательная организация, </a:t>
            </a:r>
          </a:p>
          <a:p>
            <a:pPr lvl="0" algn="just"/>
            <a:r>
              <a:rPr lang="ru-RU" sz="1800" b="1" dirty="0">
                <a:solidFill>
                  <a:srgbClr val="002060"/>
                </a:solidFill>
              </a:rPr>
              <a:t>ОО - общеобразовательная организация, </a:t>
            </a:r>
          </a:p>
          <a:p>
            <a:pPr lvl="0" algn="just"/>
            <a:r>
              <a:rPr lang="ru-RU" sz="1800" b="1" dirty="0">
                <a:solidFill>
                  <a:srgbClr val="002060"/>
                </a:solidFill>
              </a:rPr>
              <a:t>ПОО - профессиональная образовательная организация, </a:t>
            </a:r>
          </a:p>
          <a:p>
            <a:pPr lvl="0" algn="just"/>
            <a:r>
              <a:rPr lang="ru-RU" sz="1800" b="1" dirty="0">
                <a:solidFill>
                  <a:srgbClr val="002060"/>
                </a:solidFill>
              </a:rPr>
              <a:t>ООВО - образовательная организация высшего образования.</a:t>
            </a:r>
          </a:p>
          <a:p>
            <a:pPr algn="just"/>
            <a:r>
              <a:rPr lang="ru-RU" sz="1800" b="1" dirty="0">
                <a:solidFill>
                  <a:srgbClr val="002060"/>
                </a:solidFill>
              </a:rPr>
              <a:t>О</a:t>
            </a:r>
            <a:r>
              <a:rPr lang="ru-RU" sz="1800" b="1" dirty="0" smtClean="0">
                <a:solidFill>
                  <a:srgbClr val="002060"/>
                </a:solidFill>
              </a:rPr>
              <a:t>бразовательные </a:t>
            </a:r>
            <a:r>
              <a:rPr lang="ru-RU" sz="1800" b="1" dirty="0">
                <a:solidFill>
                  <a:srgbClr val="002060"/>
                </a:solidFill>
              </a:rPr>
              <a:t>организации, по закону, приблизились к обычным </a:t>
            </a:r>
            <a:r>
              <a:rPr lang="ru-RU" sz="1800" b="1" dirty="0" smtClean="0">
                <a:solidFill>
                  <a:srgbClr val="002060"/>
                </a:solidFill>
              </a:rPr>
              <a:t>НКО.</a:t>
            </a:r>
            <a:endParaRPr lang="ru-RU" sz="1800" b="1" dirty="0">
              <a:solidFill>
                <a:srgbClr val="00206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Образовательная </a:t>
            </a:r>
            <a:r>
              <a:rPr lang="ru-RU" sz="1800" b="1" dirty="0">
                <a:solidFill>
                  <a:srgbClr val="002060"/>
                </a:solidFill>
              </a:rPr>
              <a:t>организация  на договорной основе может нанять третье </a:t>
            </a:r>
            <a:r>
              <a:rPr lang="ru-RU" sz="1800" b="1" dirty="0" smtClean="0">
                <a:solidFill>
                  <a:srgbClr val="002060"/>
                </a:solidFill>
              </a:rPr>
              <a:t>лицо.</a:t>
            </a:r>
            <a:endParaRPr lang="ru-RU" sz="1800" b="1" dirty="0">
              <a:solidFill>
                <a:srgbClr val="00206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Ужесточается </a:t>
            </a:r>
            <a:r>
              <a:rPr lang="ru-RU" sz="1800" b="1" dirty="0">
                <a:solidFill>
                  <a:srgbClr val="002060"/>
                </a:solidFill>
              </a:rPr>
              <a:t>ответственность "Образовательной организации</a:t>
            </a:r>
            <a:r>
              <a:rPr lang="ru-RU" sz="1800" b="1" dirty="0" smtClean="0">
                <a:solidFill>
                  <a:srgbClr val="002060"/>
                </a:solidFill>
              </a:rPr>
              <a:t>». </a:t>
            </a:r>
            <a:endParaRPr lang="ru-RU" sz="1800" b="1" dirty="0">
              <a:solidFill>
                <a:srgbClr val="002060"/>
              </a:solidFill>
            </a:endParaRPr>
          </a:p>
          <a:p>
            <a:pPr algn="just"/>
            <a:r>
              <a:rPr lang="ru-RU" sz="1800" b="1" u="sng" dirty="0">
                <a:solidFill>
                  <a:srgbClr val="002060"/>
                </a:solidFill>
              </a:rPr>
              <a:t>Это может приводить к различным спорам</a:t>
            </a:r>
            <a:r>
              <a:rPr lang="ru-RU" sz="1800" b="1" dirty="0">
                <a:solidFill>
                  <a:srgbClr val="002060"/>
                </a:solidFill>
              </a:rPr>
              <a:t>. Чтобы их не доводить до  судебного разбирательства законодатель предлагает:</a:t>
            </a:r>
          </a:p>
          <a:p>
            <a:pPr lvl="0" algn="just"/>
            <a:r>
              <a:rPr lang="ru-RU" sz="1800" b="1" dirty="0">
                <a:solidFill>
                  <a:srgbClr val="002060"/>
                </a:solidFill>
              </a:rPr>
              <a:t>в каждой образовательной организации иметь </a:t>
            </a:r>
            <a:r>
              <a:rPr lang="ru-RU" sz="1800" b="1" i="1" dirty="0">
                <a:solidFill>
                  <a:srgbClr val="002060"/>
                </a:solidFill>
              </a:rPr>
              <a:t>свой маленький суд - комиссию</a:t>
            </a:r>
            <a:r>
              <a:rPr lang="ru-RU" sz="1800" b="1" dirty="0">
                <a:solidFill>
                  <a:srgbClr val="002060"/>
                </a:solidFill>
              </a:rPr>
              <a:t> по урегулированию споров между участниками образовательных отношений. </a:t>
            </a:r>
          </a:p>
          <a:p>
            <a:pPr lvl="0" algn="just"/>
            <a:r>
              <a:rPr lang="ru-RU" sz="1800" b="1" dirty="0">
                <a:solidFill>
                  <a:srgbClr val="002060"/>
                </a:solidFill>
              </a:rPr>
              <a:t>Эта первая инстанция и должна снимать большинство конфликтов.</a:t>
            </a:r>
          </a:p>
          <a:p>
            <a:pPr algn="just"/>
            <a:endParaRPr lang="ru-RU" sz="1800" b="1" dirty="0">
              <a:solidFill>
                <a:srgbClr val="002060"/>
              </a:solidFill>
            </a:endParaRPr>
          </a:p>
          <a:p>
            <a:pPr algn="just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493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260350"/>
            <a:ext cx="8713787" cy="640873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u="sng" dirty="0">
                <a:solidFill>
                  <a:srgbClr val="C00000"/>
                </a:solidFill>
              </a:rPr>
              <a:t>Отношения между директором школы и педагогическим коллективом:</a:t>
            </a:r>
            <a:endParaRPr lang="ru-RU" dirty="0">
              <a:solidFill>
                <a:srgbClr val="C00000"/>
              </a:solidFill>
            </a:endParaRPr>
          </a:p>
          <a:p>
            <a:pPr lvl="0" algn="just"/>
            <a:r>
              <a:rPr lang="ru-RU" dirty="0">
                <a:solidFill>
                  <a:srgbClr val="002060"/>
                </a:solidFill>
              </a:rPr>
              <a:t>опосредованы НСОТ (новая система оплаты труда).</a:t>
            </a:r>
          </a:p>
          <a:p>
            <a:pPr lvl="0" algn="just"/>
            <a:r>
              <a:rPr lang="ru-RU" dirty="0">
                <a:solidFill>
                  <a:srgbClr val="002060"/>
                </a:solidFill>
              </a:rPr>
              <a:t>Директор теперь — не педагог, а менеджер, он никак не связан с сутью педагогической работы.</a:t>
            </a:r>
          </a:p>
          <a:p>
            <a:pPr lvl="0" algn="just"/>
            <a:r>
              <a:rPr lang="ru-RU" dirty="0">
                <a:solidFill>
                  <a:srgbClr val="002060"/>
                </a:solidFill>
              </a:rPr>
              <a:t> Зависит директор всецело от собственника, то есть от руководителя Управления образования, который может уволить директора без объяснения причин. </a:t>
            </a:r>
          </a:p>
          <a:p>
            <a:pPr lvl="0" algn="just"/>
            <a:r>
              <a:rPr lang="ru-RU" dirty="0">
                <a:solidFill>
                  <a:srgbClr val="002060"/>
                </a:solidFill>
              </a:rPr>
              <a:t>Оценивается директор прежде всего по умению «оптимизировать», то есть сократить количество психологов, библиотекарей, социальных работников 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  <a:p>
            <a:pPr lvl="0" algn="just"/>
            <a:r>
              <a:rPr lang="ru-RU" dirty="0">
                <a:solidFill>
                  <a:srgbClr val="002060"/>
                </a:solidFill>
              </a:rPr>
              <a:t>Зарплата директора определяется по средней зарплате работников,</a:t>
            </a:r>
          </a:p>
          <a:p>
            <a:pPr lvl="0" algn="just"/>
            <a:r>
              <a:rPr lang="ru-RU" dirty="0">
                <a:solidFill>
                  <a:srgbClr val="002060"/>
                </a:solidFill>
              </a:rPr>
              <a:t>поэтому директору выгодны учителя, работающие на 1,5–2 ставки, и невыгодны совместители — ученые, вузовские преподаватели.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4658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58775" y="188913"/>
            <a:ext cx="8785225" cy="6480175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Противодействие – через различные объединения</a:t>
            </a:r>
            <a:r>
              <a:rPr lang="ru-RU" dirty="0">
                <a:solidFill>
                  <a:srgbClr val="C00000"/>
                </a:solidFill>
              </a:rPr>
              <a:t>: 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Инициативная группа студентов, аспирантов и сотрудников МГУ </a:t>
            </a:r>
            <a:r>
              <a:rPr lang="ru-RU" b="1" u="sng" dirty="0">
                <a:solidFill>
                  <a:srgbClr val="002060"/>
                </a:solidFill>
              </a:rPr>
              <a:t>(http://igmsu.org), 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Ассоциация работников высшей школы «Свободный университет» (</a:t>
            </a:r>
            <a:r>
              <a:rPr lang="ru-RU" b="1" u="sng" dirty="0">
                <a:solidFill>
                  <a:srgbClr val="002060"/>
                </a:solidFill>
                <a:hlinkClick r:id="rId2"/>
              </a:rPr>
              <a:t>http://freeuni.ru</a:t>
            </a:r>
            <a:r>
              <a:rPr lang="ru-RU" b="1" dirty="0">
                <a:solidFill>
                  <a:srgbClr val="002060"/>
                </a:solidFill>
              </a:rPr>
              <a:t>), 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«Общество научных работников» (http://onr-russia.ru/) , 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недавно созданный «Союз школ» (</a:t>
            </a:r>
            <a:r>
              <a:rPr lang="ru-RU" b="1" u="sng" dirty="0">
                <a:solidFill>
                  <a:srgbClr val="002060"/>
                </a:solidFill>
                <a:hlinkClick r:id="rId3"/>
              </a:rPr>
              <a:t>http://unionofschools.livejournal.com</a:t>
            </a:r>
            <a:r>
              <a:rPr lang="ru-RU" b="1" dirty="0">
                <a:solidFill>
                  <a:srgbClr val="002060"/>
                </a:solidFill>
              </a:rPr>
              <a:t>),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Межрегиональный профсоюз работников образования «УЧИТЕЛЬ» (</a:t>
            </a:r>
            <a:r>
              <a:rPr lang="ru-RU" b="1" u="sng" dirty="0">
                <a:solidFill>
                  <a:srgbClr val="002060"/>
                </a:solidFill>
                <a:hlinkClick r:id="rId4"/>
              </a:rPr>
              <a:t>http://pedagog-prof.org</a:t>
            </a:r>
            <a:r>
              <a:rPr lang="ru-RU" b="1" dirty="0">
                <a:solidFill>
                  <a:srgbClr val="002060"/>
                </a:solidFill>
              </a:rPr>
              <a:t>), 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Движение «Российским детям — доступное дошкольное образование» (http://mamavsud.rdddo.ru) и многие другие. 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Выступают против:</a:t>
            </a:r>
            <a:endParaRPr lang="ru-RU" dirty="0">
              <a:solidFill>
                <a:srgbClr val="C0000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введения </a:t>
            </a:r>
            <a:r>
              <a:rPr lang="ru-RU" b="1" dirty="0">
                <a:solidFill>
                  <a:srgbClr val="002060"/>
                </a:solidFill>
              </a:rPr>
              <a:t>платных предметов в школах,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объединения </a:t>
            </a:r>
            <a:r>
              <a:rPr lang="ru-RU" b="1" dirty="0">
                <a:solidFill>
                  <a:srgbClr val="002060"/>
                </a:solidFill>
              </a:rPr>
              <a:t>дошкольных учреждений </a:t>
            </a:r>
            <a:r>
              <a:rPr lang="ru-RU" b="1" dirty="0" smtClean="0">
                <a:solidFill>
                  <a:srgbClr val="002060"/>
                </a:solidFill>
              </a:rPr>
              <a:t>со </a:t>
            </a:r>
            <a:r>
              <a:rPr lang="ru-RU" b="1" dirty="0">
                <a:solidFill>
                  <a:srgbClr val="002060"/>
                </a:solidFill>
              </a:rPr>
              <a:t>школами,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изменения </a:t>
            </a:r>
            <a:r>
              <a:rPr lang="ru-RU" b="1" dirty="0">
                <a:solidFill>
                  <a:srgbClr val="002060"/>
                </a:solidFill>
              </a:rPr>
              <a:t>системы питания дошкольников,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замены </a:t>
            </a:r>
            <a:r>
              <a:rPr lang="ru-RU" b="1" dirty="0">
                <a:solidFill>
                  <a:srgbClr val="002060"/>
                </a:solidFill>
              </a:rPr>
              <a:t>детсадовских кухонь на поставки питания.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введения </a:t>
            </a:r>
            <a:r>
              <a:rPr lang="ru-RU" b="1" dirty="0">
                <a:solidFill>
                  <a:srgbClr val="002060"/>
                </a:solidFill>
              </a:rPr>
              <a:t>молельных классов и прочее.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930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572340140"/>
              </p:ext>
            </p:extLst>
          </p:nvPr>
        </p:nvGraphicFramePr>
        <p:xfrm>
          <a:off x="179513" y="188913"/>
          <a:ext cx="8784975" cy="1094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17"/>
                <a:gridCol w="4464558"/>
              </a:tblGrid>
              <a:tr h="12958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О. СМОЛИН –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первый заместитель председателя Комитета Государственной Думы по образованию и науке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Н. ТРЕТЬЯК – </a:t>
                      </a:r>
                    </a:p>
                    <a:p>
                      <a:pPr algn="ctr"/>
                      <a:r>
                        <a:rPr lang="ru-RU" dirty="0" smtClean="0"/>
                        <a:t>заместитель министра</a:t>
                      </a:r>
                      <a:r>
                        <a:rPr lang="ru-RU" baseline="0" dirty="0" smtClean="0"/>
                        <a:t> образования и науки РФ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образование рассматривается как услуга;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учитель,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который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осуществляет услуги;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не прямого действия. Более 60 подзаконных актов!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ДОО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отменены 20 % по оплате от общих затрат; 10% для многодетных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семей;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«цена стала вольная».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платы за д/с будет, в разных регионах по-разному;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Таким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образом, 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азваливается единая образовательная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истема;</a:t>
                      </a:r>
                    </a:p>
                    <a:p>
                      <a:pPr lvl="0" algn="just"/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600" dirty="0" smtClean="0"/>
                    </a:p>
                    <a:p>
                      <a:pPr algn="just"/>
                      <a:endParaRPr lang="ru-RU" sz="1600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бъединил все лучшие практики в российском образовании;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достоинство: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реальные механизмы доступности качественного образования;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финансово гарантируется доступность образования;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прописаны требования к нормативу финансирования ОУ;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ОУ будут финансироваться исходя из того набора  услуг,  которые требуются населению (а не исходя  из статуса ОУ);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ФГОС ДО содержит требования, которые родители  могут предъявлять д/с;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поднимается на </a:t>
                      </a: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муниципального на </a:t>
                      </a:r>
                      <a:r>
                        <a:rPr lang="ru-RU" sz="16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субъектовый</a:t>
                      </a: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уровень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(это обеспечить доступность образования);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сетевые формы взаимодействия учреждений;</a:t>
                      </a:r>
                    </a:p>
                    <a:p>
                      <a:pPr algn="just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76219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400210092"/>
              </p:ext>
            </p:extLst>
          </p:nvPr>
        </p:nvGraphicFramePr>
        <p:xfrm>
          <a:off x="179388" y="188913"/>
          <a:ext cx="8856662" cy="7298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331"/>
                <a:gridCol w="4428331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О. СМОЛИН –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первый заместитель председателя Комитета Государственной Думы по образованию и науке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Н. ТРЕТЬЯК – </a:t>
                      </a:r>
                    </a:p>
                    <a:p>
                      <a:pPr algn="ctr"/>
                      <a:r>
                        <a:rPr lang="ru-RU" dirty="0" smtClean="0"/>
                        <a:t>заместитель министра</a:t>
                      </a:r>
                      <a:r>
                        <a:rPr lang="ru-RU" baseline="0" dirty="0" smtClean="0"/>
                        <a:t> образования и науки РФ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109607"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помогает ликвидации сельских школ;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дети сироты – лишаются льгот при поступлении в ВУЗ.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бесплатно для них – подготовительные курсы.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сокращение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юджетных мест;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цену за общежитие можно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будет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поднять в 20 раз.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дистанционные формы обучения (обеспечение доступности образования);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инклюзивное образование;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каждый учащийся может иметь индивидуальны учебный график;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ОУ не будут делиться на виды.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Размещение всей информации на сайте ОУ;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государственного мониторинга образования  (информирование населения);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независимой оценки качества;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конфликтных комиссий в ОУ;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Прописаны права и обязанности учащихся;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Признается особый статус учителя. 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97986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792163" y="476250"/>
            <a:ext cx="8351837" cy="590550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ВЫЗОВЫ</a:t>
            </a:r>
          </a:p>
          <a:p>
            <a:pPr marL="4572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с</a:t>
            </a:r>
            <a:r>
              <a:rPr lang="ru-RU" b="1" u="sng" dirty="0" smtClean="0">
                <a:solidFill>
                  <a:srgbClr val="C00000"/>
                </a:solidFill>
              </a:rPr>
              <a:t>овременной социокультурной ситуации:</a:t>
            </a:r>
          </a:p>
          <a:p>
            <a:pPr algn="just"/>
            <a:r>
              <a:rPr lang="ru-RU" b="1" dirty="0" smtClean="0"/>
              <a:t> </a:t>
            </a:r>
            <a:r>
              <a:rPr lang="ru-RU" b="1" dirty="0">
                <a:solidFill>
                  <a:srgbClr val="002060"/>
                </a:solidFill>
              </a:rPr>
              <a:t>- ценностно-нормативная неопределенность </a:t>
            </a:r>
            <a:r>
              <a:rPr lang="ru-RU" b="1" dirty="0" smtClean="0">
                <a:solidFill>
                  <a:srgbClr val="002060"/>
                </a:solidFill>
              </a:rPr>
              <a:t>взрослого </a:t>
            </a:r>
            <a:r>
              <a:rPr lang="ru-RU" b="1" dirty="0">
                <a:solidFill>
                  <a:srgbClr val="002060"/>
                </a:solidFill>
              </a:rPr>
              <a:t>мира </a:t>
            </a:r>
            <a:r>
              <a:rPr lang="ru-RU" b="1" dirty="0" smtClean="0">
                <a:solidFill>
                  <a:srgbClr val="002060"/>
                </a:solidFill>
              </a:rPr>
              <a:t>(размываются ценностные </a:t>
            </a:r>
            <a:r>
              <a:rPr lang="ru-RU" b="1" dirty="0">
                <a:solidFill>
                  <a:srgbClr val="002060"/>
                </a:solidFill>
              </a:rPr>
              <a:t>ориентиры);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- эмоциональная перспектива, в </a:t>
            </a:r>
            <a:r>
              <a:rPr lang="ru-RU" b="1" dirty="0" smtClean="0">
                <a:solidFill>
                  <a:srgbClr val="002060"/>
                </a:solidFill>
              </a:rPr>
              <a:t>которой </a:t>
            </a:r>
            <a:r>
              <a:rPr lang="ru-RU" b="1" dirty="0">
                <a:solidFill>
                  <a:srgbClr val="002060"/>
                </a:solidFill>
              </a:rPr>
              <a:t>происходит ситуация взросления </a:t>
            </a:r>
            <a:r>
              <a:rPr lang="ru-RU" b="1" dirty="0" smtClean="0">
                <a:solidFill>
                  <a:srgbClr val="002060"/>
                </a:solidFill>
              </a:rPr>
              <a:t>ребенка </a:t>
            </a:r>
            <a:r>
              <a:rPr lang="ru-RU" b="1" dirty="0">
                <a:solidFill>
                  <a:srgbClr val="002060"/>
                </a:solidFill>
              </a:rPr>
              <a:t>(какие эмоции </a:t>
            </a:r>
            <a:r>
              <a:rPr lang="ru-RU" b="1" dirty="0" smtClean="0">
                <a:solidFill>
                  <a:srgbClr val="002060"/>
                </a:solidFill>
              </a:rPr>
              <a:t>преобладают </a:t>
            </a:r>
            <a:r>
              <a:rPr lang="ru-RU" b="1" dirty="0">
                <a:solidFill>
                  <a:srgbClr val="002060"/>
                </a:solidFill>
              </a:rPr>
              <a:t>в </a:t>
            </a:r>
            <a:r>
              <a:rPr lang="ru-RU" b="1" dirty="0" smtClean="0">
                <a:solidFill>
                  <a:srgbClr val="002060"/>
                </a:solidFill>
              </a:rPr>
              <a:t>обществе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  <a:r>
              <a:rPr lang="ru-RU" b="1" dirty="0" smtClean="0">
                <a:solidFill>
                  <a:srgbClr val="002060"/>
                </a:solidFill>
              </a:rPr>
              <a:t>оптимизм/пессимизм и пр.);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- резкая </a:t>
            </a:r>
            <a:r>
              <a:rPr lang="ru-RU" b="1" dirty="0" err="1">
                <a:solidFill>
                  <a:srgbClr val="002060"/>
                </a:solidFill>
              </a:rPr>
              <a:t>вестеризация</a:t>
            </a:r>
            <a:r>
              <a:rPr lang="ru-RU" b="1" dirty="0">
                <a:solidFill>
                  <a:srgbClr val="002060"/>
                </a:solidFill>
              </a:rPr>
              <a:t> детской </a:t>
            </a:r>
            <a:r>
              <a:rPr lang="ru-RU" b="1" dirty="0" err="1">
                <a:solidFill>
                  <a:srgbClr val="002060"/>
                </a:solidFill>
              </a:rPr>
              <a:t>субъкультуры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(доминирование </a:t>
            </a:r>
            <a:r>
              <a:rPr lang="ru-RU" b="1" dirty="0">
                <a:solidFill>
                  <a:srgbClr val="002060"/>
                </a:solidFill>
              </a:rPr>
              <a:t>западной культуры);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- влияние </a:t>
            </a:r>
            <a:r>
              <a:rPr lang="ru-RU" b="1" dirty="0" err="1">
                <a:solidFill>
                  <a:srgbClr val="002060"/>
                </a:solidFill>
              </a:rPr>
              <a:t>т</a:t>
            </a:r>
            <a:r>
              <a:rPr lang="ru-RU" b="1" dirty="0" err="1" smtClean="0">
                <a:solidFill>
                  <a:srgbClr val="002060"/>
                </a:solidFill>
              </a:rPr>
              <a:t>ехноэволюционных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процессов;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- социальное неравенство </a:t>
            </a:r>
            <a:r>
              <a:rPr lang="ru-RU" b="1" dirty="0" smtClean="0">
                <a:solidFill>
                  <a:srgbClr val="002060"/>
                </a:solidFill>
              </a:rPr>
              <a:t>детства (рост слабых социальных групп);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- деформация традиционного уклада семьи;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- разрушение культуры детской жизни: агрессивная </a:t>
            </a:r>
            <a:r>
              <a:rPr lang="ru-RU" b="1" dirty="0" err="1" smtClean="0">
                <a:solidFill>
                  <a:srgbClr val="002060"/>
                </a:solidFill>
              </a:rPr>
              <a:t>школяризация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>
                <a:solidFill>
                  <a:srgbClr val="002060"/>
                </a:solidFill>
              </a:rPr>
              <a:t>давление школы и др.</a:t>
            </a:r>
          </a:p>
          <a:p>
            <a:pPr marL="4572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9027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719138" y="404813"/>
            <a:ext cx="8424862" cy="5832475"/>
          </a:xfrm>
        </p:spPr>
        <p:txBody>
          <a:bodyPr/>
          <a:lstStyle/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ДВА ОСНОВАНИЯ </a:t>
            </a:r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ДЛЯ ВВЕДЕНИЯ ФГОС ДОШКОЛЬНОГО ОБРАЗОВАНИЯ:</a:t>
            </a:r>
          </a:p>
          <a:p>
            <a:pPr marL="45720" lvl="0" indent="0" algn="ctr">
              <a:buNone/>
            </a:pPr>
            <a:endParaRPr lang="ru-RU" b="1" dirty="0">
              <a:solidFill>
                <a:srgbClr val="C00000"/>
              </a:solidFill>
            </a:endParaRPr>
          </a:p>
          <a:p>
            <a:pPr marL="502920" lvl="0" indent="-457200">
              <a:buAutoNum type="arabicParenR"/>
            </a:pPr>
            <a:r>
              <a:rPr lang="ru-RU" b="1" dirty="0" smtClean="0">
                <a:solidFill>
                  <a:srgbClr val="002060"/>
                </a:solidFill>
              </a:rPr>
              <a:t>Закон «Об образовании РФ»;</a:t>
            </a:r>
          </a:p>
          <a:p>
            <a:pPr marL="502920" lvl="0" indent="-457200">
              <a:buAutoNum type="arabicParenR"/>
            </a:pPr>
            <a:r>
              <a:rPr lang="ru-RU" b="1" dirty="0" smtClean="0">
                <a:solidFill>
                  <a:srgbClr val="002060"/>
                </a:solidFill>
              </a:rPr>
              <a:t>Вызовы современной социокультурной ситуации.</a:t>
            </a:r>
            <a:endParaRPr lang="ru-RU" b="1" u="sng" dirty="0" smtClean="0">
              <a:solidFill>
                <a:srgbClr val="002060"/>
              </a:solidFill>
            </a:endParaRPr>
          </a:p>
          <a:p>
            <a:pPr marL="45720" lvl="0" indent="0" algn="ctr">
              <a:buNone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ФГОС </a:t>
            </a:r>
            <a:r>
              <a:rPr lang="ru-RU" b="1" u="sng" dirty="0">
                <a:solidFill>
                  <a:srgbClr val="002060"/>
                </a:solidFill>
              </a:rPr>
              <a:t>ДО – это совокупность 3-х </a:t>
            </a:r>
            <a:r>
              <a:rPr lang="ru-RU" b="1" u="sng" dirty="0" smtClean="0">
                <a:solidFill>
                  <a:srgbClr val="002060"/>
                </a:solidFill>
              </a:rPr>
              <a:t>групп Требований:</a:t>
            </a:r>
          </a:p>
          <a:p>
            <a:pPr marL="45720" lv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45720" lv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 к структуре Программы;</a:t>
            </a:r>
            <a:endParaRPr lang="ru-RU" b="1" dirty="0">
              <a:solidFill>
                <a:srgbClr val="002060"/>
              </a:solidFill>
            </a:endParaRPr>
          </a:p>
          <a:p>
            <a:pPr marL="45720" lv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 к условиям её реализации;</a:t>
            </a:r>
            <a:endParaRPr lang="ru-RU" b="1" dirty="0">
              <a:solidFill>
                <a:srgbClr val="002060"/>
              </a:solidFill>
            </a:endParaRPr>
          </a:p>
          <a:p>
            <a:pPr marL="45720" lv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 к результатам освоения Программы.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131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928100" cy="6553200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ФГОС </a:t>
            </a:r>
            <a:r>
              <a:rPr lang="ru-RU" b="1" u="sng" dirty="0">
                <a:solidFill>
                  <a:srgbClr val="C00000"/>
                </a:solidFill>
              </a:rPr>
              <a:t>ДО представляет собой:</a:t>
            </a:r>
            <a:endParaRPr lang="ru-RU" b="1" dirty="0">
              <a:solidFill>
                <a:srgbClr val="C00000"/>
              </a:solidFill>
            </a:endParaRPr>
          </a:p>
          <a:p>
            <a:pPr marL="45720" indent="0" algn="just">
              <a:buNone/>
            </a:pPr>
            <a:r>
              <a:rPr lang="ru-RU" sz="1900" b="1" i="1" dirty="0" smtClean="0">
                <a:solidFill>
                  <a:srgbClr val="FF0000"/>
                </a:solidFill>
              </a:rPr>
              <a:t>совокупность государственных </a:t>
            </a:r>
            <a:r>
              <a:rPr lang="ru-RU" sz="1900" b="1" i="1" dirty="0">
                <a:solidFill>
                  <a:srgbClr val="FF0000"/>
                </a:solidFill>
              </a:rPr>
              <a:t>гарантий и требований к программам, условиям и </a:t>
            </a:r>
            <a:r>
              <a:rPr lang="ru-RU" sz="1900" b="1" i="1" dirty="0" smtClean="0">
                <a:solidFill>
                  <a:srgbClr val="FF0000"/>
                </a:solidFill>
              </a:rPr>
              <a:t>результатам </a:t>
            </a:r>
            <a:r>
              <a:rPr lang="ru-RU" sz="1900" b="1" i="1" dirty="0">
                <a:solidFill>
                  <a:srgbClr val="FF0000"/>
                </a:solidFill>
              </a:rPr>
              <a:t>получения бесплатного доступного качественного образования </a:t>
            </a:r>
            <a:r>
              <a:rPr lang="ru-RU" sz="1900" b="1" i="1" u="sng" dirty="0">
                <a:solidFill>
                  <a:srgbClr val="FF0000"/>
                </a:solidFill>
              </a:rPr>
              <a:t>посредством:</a:t>
            </a:r>
            <a:endParaRPr lang="ru-RU" sz="1900" b="1" u="sng" dirty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sz="1900" b="1" dirty="0">
                <a:solidFill>
                  <a:srgbClr val="002060"/>
                </a:solidFill>
              </a:rPr>
              <a:t>- расширения возможностей развития личностного потенциала и способностей каждого </a:t>
            </a:r>
            <a:r>
              <a:rPr lang="ru-RU" sz="1900" b="1" dirty="0" smtClean="0">
                <a:solidFill>
                  <a:srgbClr val="002060"/>
                </a:solidFill>
              </a:rPr>
              <a:t>ребенка </a:t>
            </a:r>
            <a:r>
              <a:rPr lang="ru-RU" sz="1900" b="1" dirty="0">
                <a:solidFill>
                  <a:srgbClr val="002060"/>
                </a:solidFill>
              </a:rPr>
              <a:t>д/в;</a:t>
            </a:r>
          </a:p>
          <a:p>
            <a:pPr marL="45720" indent="0" algn="just">
              <a:buNone/>
            </a:pPr>
            <a:r>
              <a:rPr lang="ru-RU" sz="1900" b="1" dirty="0" smtClean="0">
                <a:solidFill>
                  <a:srgbClr val="002060"/>
                </a:solidFill>
              </a:rPr>
              <a:t>- </a:t>
            </a:r>
            <a:r>
              <a:rPr lang="ru-RU" sz="1900" b="1" dirty="0">
                <a:solidFill>
                  <a:srgbClr val="002060"/>
                </a:solidFill>
              </a:rPr>
              <a:t>обеспечения условий </a:t>
            </a:r>
            <a:r>
              <a:rPr lang="ru-RU" sz="1900" b="1" dirty="0" smtClean="0">
                <a:solidFill>
                  <a:srgbClr val="002060"/>
                </a:solidFill>
              </a:rPr>
              <a:t>здорового </a:t>
            </a:r>
            <a:r>
              <a:rPr lang="ru-RU" sz="1900" b="1" dirty="0">
                <a:solidFill>
                  <a:srgbClr val="002060"/>
                </a:solidFill>
              </a:rPr>
              <a:t>образа жизни и безопасности </a:t>
            </a:r>
            <a:r>
              <a:rPr lang="ru-RU" sz="1900" b="1" dirty="0" smtClean="0">
                <a:solidFill>
                  <a:srgbClr val="002060"/>
                </a:solidFill>
              </a:rPr>
              <a:t>детей;</a:t>
            </a:r>
            <a:endParaRPr lang="ru-RU" sz="1900" b="1" dirty="0">
              <a:solidFill>
                <a:srgbClr val="002060"/>
              </a:solidFill>
            </a:endParaRPr>
          </a:p>
          <a:p>
            <a:pPr marL="45720" indent="0" algn="just">
              <a:buNone/>
            </a:pPr>
            <a:r>
              <a:rPr lang="ru-RU" sz="1900" b="1" dirty="0">
                <a:solidFill>
                  <a:srgbClr val="002060"/>
                </a:solidFill>
              </a:rPr>
              <a:t>- </a:t>
            </a:r>
            <a:r>
              <a:rPr lang="ru-RU" sz="1900" b="1" dirty="0" smtClean="0">
                <a:solidFill>
                  <a:srgbClr val="002060"/>
                </a:solidFill>
              </a:rPr>
              <a:t>минимизации </a:t>
            </a:r>
            <a:r>
              <a:rPr lang="ru-RU" sz="1900" b="1" dirty="0">
                <a:solidFill>
                  <a:srgbClr val="002060"/>
                </a:solidFill>
              </a:rPr>
              <a:t>рисков кризисов возрастного развития </a:t>
            </a:r>
            <a:r>
              <a:rPr lang="ru-RU" sz="1900" b="1" dirty="0" smtClean="0">
                <a:solidFill>
                  <a:srgbClr val="002060"/>
                </a:solidFill>
              </a:rPr>
              <a:t>детей </a:t>
            </a:r>
            <a:r>
              <a:rPr lang="ru-RU" sz="1900" b="1" dirty="0">
                <a:solidFill>
                  <a:srgbClr val="002060"/>
                </a:solidFill>
              </a:rPr>
              <a:t>при переходе от дошкольного </a:t>
            </a:r>
            <a:r>
              <a:rPr lang="ru-RU" sz="1900" b="1" dirty="0" smtClean="0">
                <a:solidFill>
                  <a:srgbClr val="002060"/>
                </a:solidFill>
              </a:rPr>
              <a:t>детства </a:t>
            </a:r>
            <a:r>
              <a:rPr lang="ru-RU" sz="1900" b="1" dirty="0">
                <a:solidFill>
                  <a:srgbClr val="002060"/>
                </a:solidFill>
              </a:rPr>
              <a:t>к </a:t>
            </a:r>
            <a:r>
              <a:rPr lang="ru-RU" sz="1900" b="1" dirty="0" smtClean="0">
                <a:solidFill>
                  <a:srgbClr val="002060"/>
                </a:solidFill>
              </a:rPr>
              <a:t>начальной </a:t>
            </a:r>
            <a:r>
              <a:rPr lang="ru-RU" sz="1900" b="1" dirty="0">
                <a:solidFill>
                  <a:srgbClr val="002060"/>
                </a:solidFill>
              </a:rPr>
              <a:t>школе;</a:t>
            </a:r>
          </a:p>
          <a:p>
            <a:pPr marL="45720" indent="0" algn="just">
              <a:buNone/>
            </a:pPr>
            <a:r>
              <a:rPr lang="ru-RU" sz="1900" b="1" dirty="0">
                <a:solidFill>
                  <a:srgbClr val="002060"/>
                </a:solidFill>
              </a:rPr>
              <a:t>- приобщения детей </a:t>
            </a:r>
            <a:r>
              <a:rPr lang="ru-RU" sz="1900" b="1" dirty="0" smtClean="0">
                <a:solidFill>
                  <a:srgbClr val="002060"/>
                </a:solidFill>
              </a:rPr>
              <a:t>к </a:t>
            </a:r>
            <a:r>
              <a:rPr lang="ru-RU" sz="1900" b="1" dirty="0">
                <a:solidFill>
                  <a:srgbClr val="002060"/>
                </a:solidFill>
              </a:rPr>
              <a:t>социокультурным нормам, традициям семьи, </a:t>
            </a:r>
            <a:r>
              <a:rPr lang="ru-RU" sz="1900" b="1" dirty="0" smtClean="0">
                <a:solidFill>
                  <a:srgbClr val="002060"/>
                </a:solidFill>
              </a:rPr>
              <a:t>общества </a:t>
            </a:r>
            <a:r>
              <a:rPr lang="ru-RU" sz="1900" b="1" dirty="0">
                <a:solidFill>
                  <a:srgbClr val="002060"/>
                </a:solidFill>
              </a:rPr>
              <a:t>и </a:t>
            </a:r>
            <a:r>
              <a:rPr lang="ru-RU" sz="1900" b="1" dirty="0" smtClean="0">
                <a:solidFill>
                  <a:srgbClr val="002060"/>
                </a:solidFill>
              </a:rPr>
              <a:t>государства</a:t>
            </a:r>
            <a:r>
              <a:rPr lang="ru-RU" sz="1900" b="1" dirty="0">
                <a:solidFill>
                  <a:srgbClr val="002060"/>
                </a:solidFill>
              </a:rPr>
              <a:t>;</a:t>
            </a:r>
          </a:p>
          <a:p>
            <a:pPr marL="45720" indent="0" algn="just">
              <a:buNone/>
            </a:pPr>
            <a:r>
              <a:rPr lang="ru-RU" sz="1900" b="1" dirty="0">
                <a:solidFill>
                  <a:srgbClr val="002060"/>
                </a:solidFill>
              </a:rPr>
              <a:t>- развития интереса и мотивации детей к познанию мира и </a:t>
            </a:r>
            <a:r>
              <a:rPr lang="ru-RU" sz="1900" b="1" dirty="0" smtClean="0">
                <a:solidFill>
                  <a:srgbClr val="002060"/>
                </a:solidFill>
              </a:rPr>
              <a:t>творчеству</a:t>
            </a:r>
            <a:r>
              <a:rPr lang="ru-RU" sz="1900" b="1" dirty="0">
                <a:solidFill>
                  <a:srgbClr val="002060"/>
                </a:solidFill>
              </a:rPr>
              <a:t>;</a:t>
            </a:r>
          </a:p>
          <a:p>
            <a:pPr marL="45720" indent="0" algn="just">
              <a:buNone/>
            </a:pPr>
            <a:r>
              <a:rPr lang="ru-RU" sz="1900" b="1" dirty="0">
                <a:solidFill>
                  <a:srgbClr val="002060"/>
                </a:solidFill>
              </a:rPr>
              <a:t>- реализации вариативных образовательных программ, поддерживающих социокультурное разнообразие </a:t>
            </a:r>
            <a:r>
              <a:rPr lang="ru-RU" sz="1900" b="1" dirty="0" smtClean="0">
                <a:solidFill>
                  <a:srgbClr val="002060"/>
                </a:solidFill>
              </a:rPr>
              <a:t>детства</a:t>
            </a:r>
            <a:r>
              <a:rPr lang="ru-RU" sz="1900" b="1" dirty="0">
                <a:solidFill>
                  <a:srgbClr val="002060"/>
                </a:solidFill>
              </a:rPr>
              <a:t>;</a:t>
            </a:r>
          </a:p>
          <a:p>
            <a:pPr marL="45720" indent="0" algn="just">
              <a:buNone/>
            </a:pPr>
            <a:r>
              <a:rPr lang="ru-RU" sz="1900" b="1" dirty="0">
                <a:solidFill>
                  <a:srgbClr val="002060"/>
                </a:solidFill>
              </a:rPr>
              <a:t>- разработки нормативных условий, обеспечивающих общую </a:t>
            </a:r>
            <a:r>
              <a:rPr lang="ru-RU" sz="1900" b="1" dirty="0" smtClean="0">
                <a:solidFill>
                  <a:srgbClr val="002060"/>
                </a:solidFill>
              </a:rPr>
              <a:t>организацию </a:t>
            </a:r>
            <a:r>
              <a:rPr lang="ru-RU" sz="1900" b="1" dirty="0">
                <a:solidFill>
                  <a:srgbClr val="002060"/>
                </a:solidFill>
              </a:rPr>
              <a:t>содействия детей </a:t>
            </a:r>
            <a:r>
              <a:rPr lang="ru-RU" sz="1900" b="1" dirty="0" smtClean="0">
                <a:solidFill>
                  <a:srgbClr val="002060"/>
                </a:solidFill>
              </a:rPr>
              <a:t>и взрослых </a:t>
            </a:r>
            <a:r>
              <a:rPr lang="ru-RU" sz="1900" b="1" dirty="0">
                <a:solidFill>
                  <a:srgbClr val="002060"/>
                </a:solidFill>
              </a:rPr>
              <a:t>в </a:t>
            </a:r>
            <a:r>
              <a:rPr lang="ru-RU" sz="1900" b="1" dirty="0" smtClean="0">
                <a:solidFill>
                  <a:srgbClr val="002060"/>
                </a:solidFill>
              </a:rPr>
              <a:t>дошкольном детстве</a:t>
            </a:r>
            <a:r>
              <a:rPr lang="ru-RU" sz="1900" b="1" dirty="0">
                <a:solidFill>
                  <a:srgbClr val="002060"/>
                </a:solidFill>
              </a:rPr>
              <a:t>;</a:t>
            </a:r>
          </a:p>
          <a:p>
            <a:pPr marL="45720" indent="0" algn="just">
              <a:buNone/>
            </a:pPr>
            <a:r>
              <a:rPr lang="ru-RU" sz="1900" b="1" dirty="0">
                <a:solidFill>
                  <a:srgbClr val="002060"/>
                </a:solidFill>
              </a:rPr>
              <a:t>-  </a:t>
            </a:r>
            <a:r>
              <a:rPr lang="ru-RU" sz="1900" b="1" dirty="0" smtClean="0">
                <a:solidFill>
                  <a:srgbClr val="002060"/>
                </a:solidFill>
              </a:rPr>
              <a:t>соблюдения </a:t>
            </a:r>
            <a:r>
              <a:rPr lang="ru-RU" sz="1900" b="1" dirty="0">
                <a:solidFill>
                  <a:srgbClr val="002060"/>
                </a:solidFill>
              </a:rPr>
              <a:t>прав </a:t>
            </a:r>
            <a:r>
              <a:rPr lang="ru-RU" sz="1900" b="1" dirty="0" smtClean="0">
                <a:solidFill>
                  <a:srgbClr val="002060"/>
                </a:solidFill>
              </a:rPr>
              <a:t>ребенка, родителей </a:t>
            </a:r>
            <a:r>
              <a:rPr lang="ru-RU" sz="1900" b="1" dirty="0">
                <a:solidFill>
                  <a:srgbClr val="002060"/>
                </a:solidFill>
              </a:rPr>
              <a:t>и </a:t>
            </a:r>
            <a:r>
              <a:rPr lang="ru-RU" sz="1900" b="1" dirty="0" smtClean="0">
                <a:solidFill>
                  <a:srgbClr val="002060"/>
                </a:solidFill>
              </a:rPr>
              <a:t>других участников образовательного </a:t>
            </a:r>
            <a:r>
              <a:rPr lang="ru-RU" sz="1900" b="1" dirty="0">
                <a:solidFill>
                  <a:srgbClr val="002060"/>
                </a:solidFill>
              </a:rPr>
              <a:t>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7810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4372168"/>
            <a:ext cx="73342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8280920" cy="6048672"/>
          </a:xfrm>
        </p:spPr>
        <p:txBody>
          <a:bodyPr/>
          <a:lstStyle/>
          <a:p>
            <a:pPr marL="45720" lvl="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ТРЕБОВАНИЯ К СТРУКТУРЕ ПОГРАММЫ: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ФИНАНСИРОВАТЬСЯ </a:t>
            </a:r>
            <a:r>
              <a:rPr lang="ru-RU" b="1" u="sng" dirty="0">
                <a:solidFill>
                  <a:srgbClr val="C00000"/>
                </a:solidFill>
              </a:rPr>
              <a:t>будут все 100 %!</a:t>
            </a:r>
            <a:endParaRPr lang="ru-RU" b="1" dirty="0">
              <a:solidFill>
                <a:srgbClr val="C00000"/>
              </a:solidFill>
            </a:endParaRPr>
          </a:p>
          <a:p>
            <a:pPr marL="45720" indent="0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0936215"/>
              </p:ext>
            </p:extLst>
          </p:nvPr>
        </p:nvGraphicFramePr>
        <p:xfrm>
          <a:off x="611560" y="874349"/>
          <a:ext cx="8208912" cy="2554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5429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ДО</a:t>
                      </a:r>
                      <a:endParaRPr lang="ru-RU" dirty="0"/>
                    </a:p>
                  </a:txBody>
                  <a:tcPr/>
                </a:tc>
              </a:tr>
              <a:tr h="1833292"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Обязательная</a:t>
                      </a:r>
                      <a:r>
                        <a:rPr lang="ru-RU" baseline="0" dirty="0" smtClean="0"/>
                        <a:t> часть – не менее 80%</a:t>
                      </a:r>
                    </a:p>
                    <a:p>
                      <a:r>
                        <a:rPr lang="ru-RU" baseline="0" dirty="0" smtClean="0"/>
                        <a:t>Вариативная часть – не более 20%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i="1" baseline="0" dirty="0" smtClean="0"/>
                        <a:t>Формируемая участниками образовательного процесса</a:t>
                      </a:r>
                      <a:endParaRPr lang="ru-RU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Обязательная</a:t>
                      </a:r>
                      <a:r>
                        <a:rPr lang="ru-RU" baseline="0" dirty="0" smtClean="0"/>
                        <a:t> часть – не менее 60%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baseline="0" dirty="0" smtClean="0"/>
                        <a:t>Формируемая участниками образовательных отношений</a:t>
                      </a:r>
                      <a:r>
                        <a:rPr lang="ru-RU" baseline="0" dirty="0" smtClean="0"/>
                        <a:t> – не более 40%</a:t>
                      </a:r>
                    </a:p>
                    <a:p>
                      <a:pPr algn="ctr"/>
                      <a:r>
                        <a:rPr lang="ru-RU" i="0" dirty="0" smtClean="0">
                          <a:solidFill>
                            <a:srgbClr val="FF0000"/>
                          </a:solidFill>
                        </a:rPr>
                        <a:t>Вторая часть должна быть обязательно!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4469263"/>
              </p:ext>
            </p:extLst>
          </p:nvPr>
        </p:nvGraphicFramePr>
        <p:xfrm>
          <a:off x="467544" y="4149080"/>
          <a:ext cx="8424936" cy="252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ДО</a:t>
                      </a:r>
                      <a:endParaRPr lang="ru-RU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4 направления развития</a:t>
                      </a:r>
                    </a:p>
                    <a:p>
                      <a:pPr algn="ctr"/>
                      <a:r>
                        <a:rPr lang="ru-RU" dirty="0" smtClean="0"/>
                        <a:t>и</a:t>
                      </a:r>
                    </a:p>
                    <a:p>
                      <a:pPr algn="ctr"/>
                      <a:r>
                        <a:rPr lang="ru-RU" dirty="0" smtClean="0"/>
                        <a:t>10 образовательных областей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u="sng" dirty="0" smtClean="0"/>
                        <a:t>5 образовательных</a:t>
                      </a:r>
                      <a:r>
                        <a:rPr lang="ru-RU" u="sng" baseline="0" dirty="0" smtClean="0"/>
                        <a:t> </a:t>
                      </a:r>
                      <a:r>
                        <a:rPr lang="ru-RU" u="sng" dirty="0" smtClean="0"/>
                        <a:t>областей: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1. Физическое</a:t>
                      </a:r>
                      <a:r>
                        <a:rPr lang="ru-RU" baseline="0" dirty="0" smtClean="0"/>
                        <a:t> развитие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baseline="0" dirty="0" smtClean="0"/>
                        <a:t>2. Познавательное развитие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baseline="0" dirty="0" smtClean="0"/>
                        <a:t>3. Речевое развитие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4. Художественно-эстетическое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5.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Социально- коммуникативное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i="1" baseline="0" dirty="0" smtClean="0">
                          <a:solidFill>
                            <a:srgbClr val="C00000"/>
                          </a:solidFill>
                        </a:rPr>
                        <a:t>       </a:t>
                      </a:r>
                      <a:r>
                        <a:rPr lang="ru-RU" i="1" dirty="0" smtClean="0">
                          <a:solidFill>
                            <a:srgbClr val="C00000"/>
                          </a:solidFill>
                        </a:rPr>
                        <a:t>(социально-личностное)</a:t>
                      </a:r>
                      <a:endParaRPr lang="ru-RU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028617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008063" y="476250"/>
            <a:ext cx="8135937" cy="5113338"/>
          </a:xfrm>
        </p:spPr>
        <p:txBody>
          <a:bodyPr/>
          <a:lstStyle/>
          <a:p>
            <a:pPr marL="45720" lvl="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Освоение образовательных программ </a:t>
            </a:r>
            <a:r>
              <a:rPr lang="ru-RU" b="1" u="sng" dirty="0" smtClean="0">
                <a:solidFill>
                  <a:srgbClr val="C00000"/>
                </a:solidFill>
              </a:rPr>
              <a:t>дошкольного образования </a:t>
            </a:r>
            <a:endParaRPr lang="ru-RU" b="1" dirty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не сопровождается</a:t>
            </a:r>
            <a:r>
              <a:rPr lang="ru-RU" b="1" u="sng" dirty="0" smtClean="0">
                <a:solidFill>
                  <a:srgbClr val="C00000"/>
                </a:solidFill>
              </a:rPr>
              <a:t>:</a:t>
            </a:r>
          </a:p>
          <a:p>
            <a:pPr marL="45720" indent="0" algn="ctr">
              <a:buNone/>
            </a:pPr>
            <a:endParaRPr lang="ru-RU" b="1" dirty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 - проведением промежуточных </a:t>
            </a:r>
            <a:r>
              <a:rPr lang="ru-RU" b="1" dirty="0" smtClean="0">
                <a:solidFill>
                  <a:srgbClr val="002060"/>
                </a:solidFill>
              </a:rPr>
              <a:t>аттестаций; </a:t>
            </a:r>
            <a:endParaRPr lang="ru-RU" b="1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- </a:t>
            </a:r>
            <a:r>
              <a:rPr lang="ru-RU" b="1" dirty="0">
                <a:solidFill>
                  <a:srgbClr val="002060"/>
                </a:solidFill>
              </a:rPr>
              <a:t>итоговой </a:t>
            </a:r>
            <a:r>
              <a:rPr lang="ru-RU" b="1" dirty="0" smtClean="0">
                <a:solidFill>
                  <a:srgbClr val="002060"/>
                </a:solidFill>
              </a:rPr>
              <a:t>аттестацией детей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(Закон </a:t>
            </a:r>
            <a:r>
              <a:rPr lang="ru-RU" b="1" dirty="0">
                <a:solidFill>
                  <a:srgbClr val="002060"/>
                </a:solidFill>
              </a:rPr>
              <a:t>«Об образовании РФ» ст. 64.2</a:t>
            </a:r>
            <a:r>
              <a:rPr lang="ru-RU" b="1" dirty="0" smtClean="0">
                <a:solidFill>
                  <a:srgbClr val="002060"/>
                </a:solidFill>
              </a:rPr>
              <a:t>.)</a:t>
            </a:r>
            <a:endParaRPr lang="ru-RU" b="1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ОСНОВАНИЯ: </a:t>
            </a:r>
          </a:p>
          <a:p>
            <a:pPr marL="45720" indent="0" algn="ctr">
              <a:buNone/>
            </a:pPr>
            <a:r>
              <a:rPr lang="ru-RU" b="1" i="1" dirty="0">
                <a:solidFill>
                  <a:srgbClr val="002060"/>
                </a:solidFill>
              </a:rPr>
              <a:t>и</a:t>
            </a:r>
            <a:r>
              <a:rPr lang="ru-RU" b="1" i="1" dirty="0" smtClean="0">
                <a:solidFill>
                  <a:srgbClr val="002060"/>
                </a:solidFill>
              </a:rPr>
              <a:t>ндивидуальный темп развития детей дошкольного возраста. 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4989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404813"/>
            <a:ext cx="8207375" cy="583247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28 августа 2013 г. - Совет </a:t>
            </a:r>
            <a:r>
              <a:rPr lang="ru-RU" b="1" dirty="0" err="1">
                <a:solidFill>
                  <a:srgbClr val="C00000"/>
                </a:solidFill>
              </a:rPr>
              <a:t>Минобрнауки</a:t>
            </a:r>
            <a:r>
              <a:rPr lang="ru-RU" b="1" dirty="0">
                <a:solidFill>
                  <a:srgbClr val="C00000"/>
                </a:solidFill>
              </a:rPr>
              <a:t> РФ по </a:t>
            </a:r>
            <a:r>
              <a:rPr lang="ru-RU" b="1" dirty="0" smtClean="0">
                <a:solidFill>
                  <a:srgbClr val="C00000"/>
                </a:solidFill>
              </a:rPr>
              <a:t>ФГОС</a:t>
            </a:r>
          </a:p>
          <a:p>
            <a:pPr algn="ctr"/>
            <a:r>
              <a:rPr lang="ru-RU" b="1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утвердил </a:t>
            </a:r>
            <a:r>
              <a:rPr lang="ru-RU" b="1">
                <a:solidFill>
                  <a:srgbClr val="C00000"/>
                </a:solidFill>
              </a:rPr>
              <a:t>ФГОС </a:t>
            </a:r>
            <a:r>
              <a:rPr lang="ru-RU" b="1" smtClean="0">
                <a:solidFill>
                  <a:srgbClr val="C00000"/>
                </a:solidFill>
              </a:rPr>
              <a:t>ДО!</a:t>
            </a:r>
            <a:endParaRPr lang="ru-RU" b="1" dirty="0">
              <a:solidFill>
                <a:srgbClr val="C00000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с 1 сентября 2013 г. 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всеобщего введения Стандарта не будет!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будет переходный период!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 с 1 сентября 2013 г. по 31 декабря 2013 г.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– этап апробации Стандарта в экспериментальном режиме.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Введение Стандарта планируется</a:t>
            </a:r>
          </a:p>
          <a:p>
            <a:pPr marL="4572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 с 1 января 2014 г.</a:t>
            </a:r>
          </a:p>
          <a:p>
            <a:pPr marL="4572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 соответствии с Законом «Об образовании».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 Д</a:t>
            </a:r>
            <a:r>
              <a:rPr lang="ru-RU" b="1" dirty="0" smtClean="0">
                <a:solidFill>
                  <a:srgbClr val="002060"/>
                </a:solidFill>
              </a:rPr>
              <a:t>о конца 2013 г. действуют ФГТ!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030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8136904" cy="5976664"/>
          </a:xfrm>
        </p:spPr>
        <p:txBody>
          <a:bodyPr/>
          <a:lstStyle/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ПРИСВОЕНИЕ ПРОГРАММАМ ГРИФА</a:t>
            </a:r>
          </a:p>
          <a:p>
            <a:pPr marL="4572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2095605"/>
              </p:ext>
            </p:extLst>
          </p:nvPr>
        </p:nvGraphicFramePr>
        <p:xfrm>
          <a:off x="539552" y="836713"/>
          <a:ext cx="8280920" cy="56856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22211"/>
                <a:gridCol w="4958709"/>
              </a:tblGrid>
              <a:tr h="504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До 2005 года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20" marR="51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 2005 года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20" marR="51120" marT="0" marB="0"/>
                </a:tc>
              </a:tr>
              <a:tr h="50016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существовала процедура государственной экспертизы программ дошкольного образования.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20" marR="51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приказ </a:t>
                      </a:r>
                      <a:r>
                        <a:rPr lang="ru-RU" sz="2000" dirty="0" err="1">
                          <a:effectLst/>
                        </a:rPr>
                        <a:t>Минобрнауки</a:t>
                      </a:r>
                      <a:r>
                        <a:rPr lang="ru-RU" sz="2000" dirty="0">
                          <a:effectLst/>
                        </a:rPr>
                        <a:t> России от 8 апреля 2005 г. № 107 «Об 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экспертизе учебников» </a:t>
                      </a:r>
                      <a:r>
                        <a:rPr lang="ru-RU" sz="2000" u="sng" dirty="0">
                          <a:effectLst/>
                        </a:rPr>
                        <a:t>процедура экспертизы изменилась: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экспертизе подлежат только учебники, используемые в образовательном процессе общеобразовательных учреждений;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- прочие учебные издания (хрестоматии, атласы, наглядные 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пособия), а </a:t>
                      </a:r>
                      <a:r>
                        <a:rPr lang="ru-RU" sz="2000" i="1" dirty="0">
                          <a:solidFill>
                            <a:srgbClr val="FFFF00"/>
                          </a:solidFill>
                          <a:effectLst/>
                        </a:rPr>
                        <a:t>также программы воспитания, обучения и развития детей дошкольного возраста и методические пособия </a:t>
                      </a:r>
                      <a:r>
                        <a:rPr lang="ru-RU" sz="2000" i="1" u="sng" dirty="0">
                          <a:solidFill>
                            <a:srgbClr val="FFFF00"/>
                          </a:solidFill>
                          <a:effectLst/>
                        </a:rPr>
                        <a:t>используются в образовательном процессе образовательных учреждений без рекомендаций </a:t>
                      </a:r>
                      <a:r>
                        <a:rPr lang="ru-RU" sz="2000" i="1" u="sng" dirty="0" err="1">
                          <a:solidFill>
                            <a:srgbClr val="FFFF00"/>
                          </a:solidFill>
                          <a:effectLst/>
                        </a:rPr>
                        <a:t>Минобрнауки</a:t>
                      </a:r>
                      <a:r>
                        <a:rPr lang="ru-RU" sz="2000" i="1" u="sng" dirty="0">
                          <a:solidFill>
                            <a:srgbClr val="FFFF00"/>
                          </a:solidFill>
                          <a:effectLst/>
                        </a:rPr>
                        <a:t> России</a:t>
                      </a:r>
                      <a:r>
                        <a:rPr lang="ru-RU" sz="2000" i="1" dirty="0">
                          <a:solidFill>
                            <a:srgbClr val="FFFF00"/>
                          </a:solidFill>
                          <a:effectLst/>
                        </a:rPr>
                        <a:t>.</a:t>
                      </a:r>
                      <a:endParaRPr lang="ru-RU" sz="2000" i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20" marR="511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738600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2013" y="404813"/>
            <a:ext cx="8281987" cy="5832475"/>
          </a:xfrm>
        </p:spPr>
        <p:txBody>
          <a:bodyPr/>
          <a:lstStyle/>
          <a:p>
            <a:pPr marL="45720" lv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Разработчики </a:t>
            </a:r>
            <a:r>
              <a:rPr lang="ru-RU" b="1" dirty="0" smtClean="0">
                <a:solidFill>
                  <a:srgbClr val="002060"/>
                </a:solidFill>
              </a:rPr>
              <a:t>ФГОС ДОШКОЛЬНОГО ОБРАЗОВАНИЯ </a:t>
            </a:r>
          </a:p>
          <a:p>
            <a:pPr marL="45720" lv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ыступают против </a:t>
            </a:r>
            <a:r>
              <a:rPr lang="ru-RU" b="1" dirty="0">
                <a:solidFill>
                  <a:srgbClr val="002060"/>
                </a:solidFill>
              </a:rPr>
              <a:t>одной (единой) программы!</a:t>
            </a:r>
            <a:endParaRPr lang="ru-RU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Должна быть </a:t>
            </a:r>
            <a:r>
              <a:rPr lang="ru-RU" b="1" u="sng" dirty="0">
                <a:solidFill>
                  <a:srgbClr val="C00000"/>
                </a:solidFill>
              </a:rPr>
              <a:t>возможность выбора!</a:t>
            </a:r>
            <a:endParaRPr lang="ru-RU" u="sng" dirty="0">
              <a:solidFill>
                <a:srgbClr val="C00000"/>
              </a:solidFill>
            </a:endParaRPr>
          </a:p>
          <a:p>
            <a:pPr algn="ctr"/>
            <a:endParaRPr lang="ru-RU" u="sng" dirty="0"/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Основная образовательная программа (ООП) </a:t>
            </a:r>
            <a:r>
              <a:rPr lang="ru-RU" b="1" u="sng" dirty="0">
                <a:solidFill>
                  <a:srgbClr val="002060"/>
                </a:solidFill>
              </a:rPr>
              <a:t>определяется как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 marL="45720" lv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«Программа психолого-педагогической </a:t>
            </a:r>
            <a:r>
              <a:rPr lang="ru-RU" b="1" dirty="0">
                <a:solidFill>
                  <a:srgbClr val="002060"/>
                </a:solidFill>
              </a:rPr>
              <a:t>поддержки позитивной социализации и индивидуализации развития </a:t>
            </a:r>
            <a:r>
              <a:rPr lang="ru-RU" b="1" dirty="0" smtClean="0">
                <a:solidFill>
                  <a:srgbClr val="002060"/>
                </a:solidFill>
              </a:rPr>
              <a:t>ребёнка, </a:t>
            </a:r>
            <a:r>
              <a:rPr lang="ru-RU" b="1" i="1" dirty="0">
                <a:solidFill>
                  <a:srgbClr val="002060"/>
                </a:solidFill>
              </a:rPr>
              <a:t>а не обучения</a:t>
            </a:r>
            <a:r>
              <a:rPr lang="ru-RU" b="1" i="1" dirty="0" smtClean="0">
                <a:solidFill>
                  <a:srgbClr val="002060"/>
                </a:solidFill>
              </a:rPr>
              <a:t>!»</a:t>
            </a:r>
            <a:endParaRPr lang="ru-RU" b="1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u="sng" dirty="0" smtClean="0">
                <a:solidFill>
                  <a:srgbClr val="C00000"/>
                </a:solidFill>
              </a:rPr>
              <a:t>Индивидуализация – 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набор парциальных программ, реализуемых в ДОО.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47690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87338" y="188913"/>
            <a:ext cx="8856662" cy="648017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Примерные основные общеобразовательные программы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д</a:t>
            </a:r>
            <a:r>
              <a:rPr lang="ru-RU" sz="2000" b="1" dirty="0" smtClean="0">
                <a:solidFill>
                  <a:srgbClr val="C00000"/>
                </a:solidFill>
              </a:rPr>
              <a:t>ошкольного образования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Примерная программа – это учебно-методический документ.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Программа финансируется государством (субъектом РФ).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Примерных программ должно быть много;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Меняется порядок их использования;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Перерабатываются в соответствии с ФГОС ДО, пишутся новые;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В </a:t>
            </a:r>
            <a:r>
              <a:rPr lang="ru-RU" sz="1800" b="1" dirty="0" err="1">
                <a:solidFill>
                  <a:srgbClr val="002060"/>
                </a:solidFill>
              </a:rPr>
              <a:t>Минобрнауки</a:t>
            </a:r>
            <a:r>
              <a:rPr lang="ru-RU" sz="1800" b="1" dirty="0">
                <a:solidFill>
                  <a:srgbClr val="002060"/>
                </a:solidFill>
              </a:rPr>
              <a:t> РФ готовится документ – </a:t>
            </a:r>
            <a:r>
              <a:rPr lang="ru-RU" sz="1800" b="1" dirty="0">
                <a:solidFill>
                  <a:srgbClr val="FF0000"/>
                </a:solidFill>
              </a:rPr>
              <a:t>«Порядок </a:t>
            </a:r>
            <a:r>
              <a:rPr lang="ru-RU" sz="1800" b="1" dirty="0" smtClean="0">
                <a:solidFill>
                  <a:srgbClr val="FF0000"/>
                </a:solidFill>
              </a:rPr>
              <a:t>разработки, </a:t>
            </a:r>
            <a:r>
              <a:rPr lang="ru-RU" sz="1800" b="1" dirty="0">
                <a:solidFill>
                  <a:srgbClr val="FF0000"/>
                </a:solidFill>
              </a:rPr>
              <a:t>проведения экспертизы и размещения в </a:t>
            </a:r>
            <a:r>
              <a:rPr lang="ru-RU" sz="1800" b="1" dirty="0" smtClean="0">
                <a:solidFill>
                  <a:srgbClr val="FF0000"/>
                </a:solidFill>
              </a:rPr>
              <a:t>Федеральном </a:t>
            </a:r>
            <a:r>
              <a:rPr lang="ru-RU" sz="1800" b="1" dirty="0">
                <a:solidFill>
                  <a:srgbClr val="FF0000"/>
                </a:solidFill>
              </a:rPr>
              <a:t>реестре </a:t>
            </a:r>
            <a:r>
              <a:rPr lang="ru-RU" sz="1800" b="1" dirty="0" smtClean="0">
                <a:solidFill>
                  <a:srgbClr val="FF0000"/>
                </a:solidFill>
              </a:rPr>
              <a:t>Примерных Программ»;</a:t>
            </a:r>
          </a:p>
          <a:p>
            <a:pPr algn="just"/>
            <a:r>
              <a:rPr lang="ru-RU" sz="1800" b="1" u="sng" dirty="0">
                <a:solidFill>
                  <a:srgbClr val="C00000"/>
                </a:solidFill>
              </a:rPr>
              <a:t>Федеральный реестр – это </a:t>
            </a:r>
            <a:r>
              <a:rPr lang="ru-RU" sz="1800" b="1" u="sng" dirty="0" smtClean="0">
                <a:solidFill>
                  <a:srgbClr val="C00000"/>
                </a:solidFill>
              </a:rPr>
              <a:t>государственная информационная </a:t>
            </a:r>
            <a:r>
              <a:rPr lang="ru-RU" sz="1800" b="1" u="sng" dirty="0">
                <a:solidFill>
                  <a:srgbClr val="C00000"/>
                </a:solidFill>
              </a:rPr>
              <a:t>система (портал</a:t>
            </a:r>
            <a:r>
              <a:rPr lang="ru-RU" sz="1800" b="1" u="sng" dirty="0" smtClean="0">
                <a:solidFill>
                  <a:srgbClr val="C00000"/>
                </a:solidFill>
              </a:rPr>
              <a:t>).</a:t>
            </a:r>
          </a:p>
          <a:p>
            <a:pPr algn="ctr"/>
            <a:r>
              <a:rPr lang="ru-RU" sz="1800" b="1" u="sng" dirty="0">
                <a:solidFill>
                  <a:srgbClr val="002060"/>
                </a:solidFill>
              </a:rPr>
              <a:t>К</a:t>
            </a:r>
            <a:r>
              <a:rPr lang="ru-RU" sz="1800" b="1" u="sng" dirty="0" smtClean="0">
                <a:solidFill>
                  <a:srgbClr val="002060"/>
                </a:solidFill>
              </a:rPr>
              <a:t>ритерии разработки Примерных Программ: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 smtClean="0">
                <a:solidFill>
                  <a:srgbClr val="002060"/>
                </a:solidFill>
              </a:rPr>
              <a:t>методическое обеспечение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(УМК),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курсы ПК под </a:t>
            </a:r>
            <a:r>
              <a:rPr lang="ru-RU" sz="1800" b="1" dirty="0" smtClean="0">
                <a:solidFill>
                  <a:srgbClr val="002060"/>
                </a:solidFill>
              </a:rPr>
              <a:t>программу,</a:t>
            </a:r>
            <a:endParaRPr lang="ru-RU" sz="1800" b="1" dirty="0">
              <a:solidFill>
                <a:srgbClr val="002060"/>
              </a:solidFill>
            </a:endParaRP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электронный ресурс 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</a:rPr>
              <a:t>экономический </a:t>
            </a:r>
            <a:r>
              <a:rPr lang="ru-RU" sz="1800" b="1" dirty="0" smtClean="0">
                <a:solidFill>
                  <a:srgbClr val="002060"/>
                </a:solidFill>
              </a:rPr>
              <a:t>момент</a:t>
            </a:r>
          </a:p>
          <a:p>
            <a:pPr algn="just"/>
            <a:endParaRPr lang="ru-RU" sz="1800" b="1" dirty="0">
              <a:solidFill>
                <a:srgbClr val="002060"/>
              </a:solidFill>
            </a:endParaRPr>
          </a:p>
          <a:p>
            <a:pPr algn="just"/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15261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928100" cy="6553200"/>
          </a:xfrm>
        </p:spPr>
        <p:txBody>
          <a:bodyPr/>
          <a:lstStyle/>
          <a:p>
            <a:pPr algn="ctr"/>
            <a:r>
              <a:rPr lang="ru-RU" sz="1800" b="1" u="sng" dirty="0">
                <a:solidFill>
                  <a:srgbClr val="C00000"/>
                </a:solidFill>
              </a:rPr>
              <a:t>Федеральный реестр с Примерными программами появится </a:t>
            </a:r>
            <a:endParaRPr lang="ru-RU" sz="1800" b="1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1800" b="1" u="sng" dirty="0" smtClean="0">
                <a:solidFill>
                  <a:srgbClr val="C00000"/>
                </a:solidFill>
              </a:rPr>
              <a:t>к </a:t>
            </a:r>
            <a:r>
              <a:rPr lang="ru-RU" sz="1800" b="1" u="sng" dirty="0">
                <a:solidFill>
                  <a:srgbClr val="C00000"/>
                </a:solidFill>
              </a:rPr>
              <a:t>декабрю 2014 года</a:t>
            </a:r>
            <a:r>
              <a:rPr lang="ru-RU" sz="1800" b="1" u="sng" dirty="0" smtClean="0">
                <a:solidFill>
                  <a:srgbClr val="C00000"/>
                </a:solidFill>
              </a:rPr>
              <a:t>!</a:t>
            </a:r>
            <a:endParaRPr lang="ru-RU" sz="1800" b="1" u="sng" dirty="0" smtClean="0">
              <a:solidFill>
                <a:srgbClr val="002060"/>
              </a:solidFill>
            </a:endParaRPr>
          </a:p>
          <a:p>
            <a:r>
              <a:rPr lang="ru-RU" sz="1800" b="1" u="sng" dirty="0" smtClean="0">
                <a:solidFill>
                  <a:srgbClr val="002060"/>
                </a:solidFill>
              </a:rPr>
              <a:t>В </a:t>
            </a:r>
            <a:r>
              <a:rPr lang="ru-RU" sz="1800" b="1" u="sng" dirty="0">
                <a:solidFill>
                  <a:srgbClr val="002060"/>
                </a:solidFill>
              </a:rPr>
              <a:t>течение всего срока введения и реализации </a:t>
            </a:r>
            <a:r>
              <a:rPr lang="ru-RU" sz="1800" b="1" u="sng" dirty="0" smtClean="0">
                <a:solidFill>
                  <a:srgbClr val="002060"/>
                </a:solidFill>
              </a:rPr>
              <a:t>ФГОС: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 будет проводиться </a:t>
            </a:r>
            <a:r>
              <a:rPr lang="ru-RU" sz="1800" b="1" dirty="0">
                <a:solidFill>
                  <a:srgbClr val="002060"/>
                </a:solidFill>
              </a:rPr>
              <a:t>экспертиза Примерных Программ,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будут </a:t>
            </a:r>
            <a:r>
              <a:rPr lang="ru-RU" sz="1800" b="1" dirty="0">
                <a:solidFill>
                  <a:srgbClr val="002060"/>
                </a:solidFill>
              </a:rPr>
              <a:t>появляться новые программы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и </a:t>
            </a:r>
            <a:r>
              <a:rPr lang="ru-RU" sz="1800" b="1" dirty="0">
                <a:solidFill>
                  <a:srgbClr val="002060"/>
                </a:solidFill>
              </a:rPr>
              <a:t>включаться в Федеральный реестр</a:t>
            </a:r>
            <a:r>
              <a:rPr lang="ru-RU" sz="1800" b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1800" b="1" u="sng" dirty="0" smtClean="0">
                <a:solidFill>
                  <a:srgbClr val="C00000"/>
                </a:solidFill>
              </a:rPr>
              <a:t>Авторы Примерных Программ должны: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п</a:t>
            </a:r>
            <a:r>
              <a:rPr lang="ru-RU" sz="1800" b="1" dirty="0" smtClean="0">
                <a:solidFill>
                  <a:srgbClr val="002060"/>
                </a:solidFill>
              </a:rPr>
              <a:t>редставить </a:t>
            </a:r>
            <a:r>
              <a:rPr lang="ru-RU" sz="1800" b="1" dirty="0">
                <a:solidFill>
                  <a:srgbClr val="002060"/>
                </a:solidFill>
              </a:rPr>
              <a:t>примерные вариативные сетки занятий (с учетом </a:t>
            </a:r>
            <a:r>
              <a:rPr lang="ru-RU" sz="1800" b="1" dirty="0" smtClean="0">
                <a:solidFill>
                  <a:srgbClr val="002060"/>
                </a:solidFill>
              </a:rPr>
              <a:t>климатических условий);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Предложить парциальные программы,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Разные формы планирования,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Прописать: режим дня, жизнедеятельность ребенка, технологии и пр.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Разработать процедуру самооценки,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Методическое обеспечение (УМК),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Учебный план.</a:t>
            </a:r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92619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713788" cy="64817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Основные образовательные программы дошкольного образования</a:t>
            </a: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Органами </a:t>
            </a:r>
            <a:r>
              <a:rPr lang="ru-RU" sz="2000" b="1" dirty="0" smtClean="0">
                <a:solidFill>
                  <a:srgbClr val="002060"/>
                </a:solidFill>
              </a:rPr>
              <a:t>управления образования создается комиссия по экспертной оценке ООП;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ООП пишется на 1 год;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До 2015 г. </a:t>
            </a:r>
            <a:r>
              <a:rPr lang="ru-RU" sz="2000" b="1" dirty="0">
                <a:solidFill>
                  <a:srgbClr val="002060"/>
                </a:solidFill>
              </a:rPr>
              <a:t>работаем по тем ООП, по </a:t>
            </a:r>
            <a:r>
              <a:rPr lang="ru-RU" sz="2000" b="1" dirty="0" smtClean="0">
                <a:solidFill>
                  <a:srgbClr val="002060"/>
                </a:solidFill>
              </a:rPr>
              <a:t>которым </a:t>
            </a:r>
            <a:r>
              <a:rPr lang="ru-RU" sz="2000" b="1" dirty="0">
                <a:solidFill>
                  <a:srgbClr val="002060"/>
                </a:solidFill>
              </a:rPr>
              <a:t>работаем </a:t>
            </a:r>
            <a:r>
              <a:rPr lang="ru-RU" sz="2000" b="1" dirty="0" smtClean="0">
                <a:solidFill>
                  <a:srgbClr val="002060"/>
                </a:solidFill>
              </a:rPr>
              <a:t>сейчас;</a:t>
            </a:r>
          </a:p>
          <a:p>
            <a:pPr algn="just"/>
            <a:endParaRPr lang="ru-RU" sz="2400" b="1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ООП разрабатываются С УЧЕТОМ  Примерных программ, </a:t>
            </a:r>
            <a:r>
              <a:rPr lang="ru-RU" sz="2400" b="1" u="sng" dirty="0">
                <a:solidFill>
                  <a:srgbClr val="C00000"/>
                </a:solidFill>
              </a:rPr>
              <a:t>а не на основе! </a:t>
            </a:r>
            <a:endParaRPr lang="ru-RU" sz="2400" b="1" u="sng" dirty="0" smtClean="0">
              <a:solidFill>
                <a:srgbClr val="C00000"/>
              </a:solidFill>
            </a:endParaRP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ООП </a:t>
            </a:r>
            <a:r>
              <a:rPr lang="ru-RU" sz="2000" b="1" dirty="0">
                <a:solidFill>
                  <a:srgbClr val="002060"/>
                </a:solidFill>
              </a:rPr>
              <a:t>будет писаться с учетом </a:t>
            </a:r>
            <a:r>
              <a:rPr lang="ru-RU" sz="2000" b="1" dirty="0" smtClean="0">
                <a:solidFill>
                  <a:srgbClr val="002060"/>
                </a:solidFill>
              </a:rPr>
              <a:t>Примерных программ </a:t>
            </a:r>
            <a:r>
              <a:rPr lang="ru-RU" sz="2000" b="1" dirty="0">
                <a:solidFill>
                  <a:srgbClr val="002060"/>
                </a:solidFill>
              </a:rPr>
              <a:t>и с учетом </a:t>
            </a:r>
            <a:r>
              <a:rPr lang="ru-RU" sz="2000" b="1" dirty="0" smtClean="0">
                <a:solidFill>
                  <a:srgbClr val="002060"/>
                </a:solidFill>
              </a:rPr>
              <a:t>муниципальных </a:t>
            </a:r>
            <a:r>
              <a:rPr lang="ru-RU" sz="2000" b="1" dirty="0">
                <a:solidFill>
                  <a:srgbClr val="002060"/>
                </a:solidFill>
              </a:rPr>
              <a:t>заданий, </a:t>
            </a:r>
            <a:r>
              <a:rPr lang="ru-RU" sz="2000" b="1" dirty="0" smtClean="0">
                <a:solidFill>
                  <a:srgbClr val="002060"/>
                </a:solidFill>
              </a:rPr>
              <a:t>которые </a:t>
            </a:r>
            <a:r>
              <a:rPr lang="ru-RU" sz="2000" b="1" dirty="0">
                <a:solidFill>
                  <a:srgbClr val="002060"/>
                </a:solidFill>
              </a:rPr>
              <a:t>будет получать д/с 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На основе ООП могут разрабатываться рабочие программы педагога, экспертиза которых не предусматривается;</a:t>
            </a:r>
          </a:p>
          <a:p>
            <a:endParaRPr lang="ru-RU" sz="1800" b="1" dirty="0">
              <a:solidFill>
                <a:srgbClr val="002060"/>
              </a:solidFill>
            </a:endParaRPr>
          </a:p>
          <a:p>
            <a:endParaRPr lang="ru-RU" sz="2000" dirty="0"/>
          </a:p>
          <a:p>
            <a:endParaRPr lang="ru-RU" sz="2000" dirty="0"/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5187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260350"/>
            <a:ext cx="8280400" cy="6264275"/>
          </a:xfrm>
        </p:spPr>
        <p:txBody>
          <a:bodyPr/>
          <a:lstStyle/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ТРЕБОВАНИЯ К УСЛОВИЯМ РЕАЛИЗАЦИИ ПРОГРАМЫ</a:t>
            </a:r>
          </a:p>
          <a:p>
            <a:pPr marL="4572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pPr lvl="0"/>
            <a:r>
              <a:rPr lang="ru-RU" sz="2000" b="1" dirty="0">
                <a:solidFill>
                  <a:srgbClr val="002060"/>
                </a:solidFill>
              </a:rPr>
              <a:t>Условия - это социальная ситуация развития </a:t>
            </a:r>
            <a:r>
              <a:rPr lang="ru-RU" sz="2000" b="1" dirty="0" smtClean="0">
                <a:solidFill>
                  <a:srgbClr val="002060"/>
                </a:solidFill>
              </a:rPr>
              <a:t>ребенка.</a:t>
            </a:r>
            <a:endParaRPr lang="ru-RU" sz="2000" b="1" dirty="0">
              <a:solidFill>
                <a:srgbClr val="002060"/>
              </a:solidFill>
            </a:endParaRPr>
          </a:p>
          <a:p>
            <a:pPr lvl="0"/>
            <a:r>
              <a:rPr lang="ru-RU" sz="2000" b="1" dirty="0">
                <a:solidFill>
                  <a:srgbClr val="002060"/>
                </a:solidFill>
              </a:rPr>
              <a:t>Е</a:t>
            </a:r>
            <a:r>
              <a:rPr lang="ru-RU" sz="2000" b="1" dirty="0" smtClean="0">
                <a:solidFill>
                  <a:srgbClr val="002060"/>
                </a:solidFill>
              </a:rPr>
              <a:t>сли </a:t>
            </a:r>
            <a:r>
              <a:rPr lang="ru-RU" sz="2000" b="1" dirty="0">
                <a:solidFill>
                  <a:srgbClr val="002060"/>
                </a:solidFill>
              </a:rPr>
              <a:t>условия  созданы – то </a:t>
            </a:r>
            <a:r>
              <a:rPr lang="ru-RU" sz="2000" b="1" dirty="0" smtClean="0">
                <a:solidFill>
                  <a:srgbClr val="002060"/>
                </a:solidFill>
              </a:rPr>
              <a:t>Стандарт </a:t>
            </a:r>
            <a:r>
              <a:rPr lang="ru-RU" sz="2000" b="1" dirty="0">
                <a:solidFill>
                  <a:srgbClr val="002060"/>
                </a:solidFill>
              </a:rPr>
              <a:t>реализован!</a:t>
            </a:r>
          </a:p>
          <a:p>
            <a:pPr lvl="0"/>
            <a:r>
              <a:rPr lang="ru-RU" sz="2000" b="1" u="sng" dirty="0" smtClean="0">
                <a:solidFill>
                  <a:srgbClr val="002060"/>
                </a:solidFill>
              </a:rPr>
              <a:t>Главное </a:t>
            </a:r>
            <a:r>
              <a:rPr lang="ru-RU" sz="2000" b="1" u="sng" dirty="0">
                <a:solidFill>
                  <a:srgbClr val="002060"/>
                </a:solidFill>
              </a:rPr>
              <a:t>условие </a:t>
            </a:r>
            <a:r>
              <a:rPr lang="ru-RU" sz="2000" b="1" dirty="0">
                <a:solidFill>
                  <a:srgbClr val="002060"/>
                </a:solidFill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</a:rPr>
              <a:t>это ЧИСЛЕННОСТЬ ДЕТЕЙ В ГРУППЕ</a:t>
            </a:r>
            <a:r>
              <a:rPr lang="ru-RU" b="1" dirty="0" smtClean="0">
                <a:solidFill>
                  <a:srgbClr val="002060"/>
                </a:solidFill>
              </a:rPr>
              <a:t>!</a:t>
            </a:r>
            <a:endParaRPr lang="ru-RU" b="1" dirty="0">
              <a:solidFill>
                <a:srgbClr val="002060"/>
              </a:solidFill>
            </a:endParaRPr>
          </a:p>
          <a:p>
            <a:pPr lvl="0" algn="ctr"/>
            <a:r>
              <a:rPr lang="ru-RU" b="1" u="sng" dirty="0">
                <a:solidFill>
                  <a:srgbClr val="C00000"/>
                </a:solidFill>
              </a:rPr>
              <a:t>Формула д</a:t>
            </a:r>
            <a:r>
              <a:rPr lang="ru-RU" b="1" u="sng" dirty="0" smtClean="0">
                <a:solidFill>
                  <a:srgbClr val="C00000"/>
                </a:solidFill>
              </a:rPr>
              <a:t>олжна быть </a:t>
            </a:r>
            <a:r>
              <a:rPr lang="ru-RU" b="1" u="sng" dirty="0">
                <a:solidFill>
                  <a:srgbClr val="C00000"/>
                </a:solidFill>
              </a:rPr>
              <a:t>такая</a:t>
            </a:r>
            <a:r>
              <a:rPr lang="ru-RU" u="sng" dirty="0" smtClean="0">
                <a:solidFill>
                  <a:srgbClr val="C00000"/>
                </a:solidFill>
              </a:rPr>
              <a:t>:</a:t>
            </a:r>
          </a:p>
          <a:p>
            <a:pPr marL="45720" lvl="0" indent="0"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на количество </a:t>
            </a:r>
            <a:r>
              <a:rPr lang="ru-RU" b="1" i="1" dirty="0">
                <a:solidFill>
                  <a:srgbClr val="C00000"/>
                </a:solidFill>
              </a:rPr>
              <a:t>детей – </a:t>
            </a:r>
            <a:r>
              <a:rPr lang="ru-RU" b="1" i="1" dirty="0" smtClean="0">
                <a:solidFill>
                  <a:srgbClr val="C00000"/>
                </a:solidFill>
              </a:rPr>
              <a:t>количество педагогов!</a:t>
            </a:r>
            <a:endParaRPr lang="ru-RU" i="1" dirty="0">
              <a:solidFill>
                <a:srgbClr val="C00000"/>
              </a:solidFill>
            </a:endParaRPr>
          </a:p>
          <a:p>
            <a:pPr marL="45720" lvl="0" indent="0" algn="ctr">
              <a:buNone/>
            </a:pPr>
            <a:r>
              <a:rPr lang="ru-RU" sz="1800" b="1" u="sng" dirty="0" smtClean="0">
                <a:solidFill>
                  <a:srgbClr val="002060"/>
                </a:solidFill>
              </a:rPr>
              <a:t>В Проекте ОС было обозначено: </a:t>
            </a:r>
          </a:p>
          <a:p>
            <a:pPr marL="45720" lvl="0" indent="0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В группе детей 6-7 лет – 24 чел.      В группе детей 3 лет – 16 чел.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1911611"/>
              </p:ext>
            </p:extLst>
          </p:nvPr>
        </p:nvGraphicFramePr>
        <p:xfrm>
          <a:off x="611560" y="899552"/>
          <a:ext cx="7992888" cy="2385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3888432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</a:t>
                      </a:r>
                    </a:p>
                    <a:p>
                      <a:pPr algn="ctr"/>
                      <a:r>
                        <a:rPr lang="ru-RU" baseline="0" dirty="0" smtClean="0"/>
                        <a:t> ДОШКОЛЬНОГО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 </a:t>
                      </a:r>
                    </a:p>
                    <a:p>
                      <a:pPr algn="ctr"/>
                      <a:r>
                        <a:rPr lang="ru-RU" dirty="0" smtClean="0"/>
                        <a:t>ШКОЛЬНОГО ОБРАЗОВАНИЯ</a:t>
                      </a:r>
                      <a:endParaRPr lang="ru-RU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1800" i="1" u="sng" dirty="0" smtClean="0"/>
                        <a:t>3 группы Требований: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1. К структуре Программы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2. </a:t>
                      </a:r>
                      <a:r>
                        <a:rPr lang="ru-RU" sz="1800" b="1" i="0" u="sng" baseline="0" dirty="0" smtClean="0">
                          <a:solidFill>
                            <a:srgbClr val="FF0000"/>
                          </a:solidFill>
                        </a:rPr>
                        <a:t>К условиям её реализации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3. К результатам освоения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u="sng" dirty="0" smtClean="0"/>
                        <a:t>3 группы Требований: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1. К структуре Программы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2. К условиям её реализации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3. </a:t>
                      </a:r>
                      <a:r>
                        <a:rPr lang="ru-RU" sz="1800" b="1" i="0" u="sng" baseline="0" dirty="0" smtClean="0">
                          <a:solidFill>
                            <a:srgbClr val="FF0000"/>
                          </a:solidFill>
                        </a:rPr>
                        <a:t>К результатам освоения Программы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494973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03238" y="404813"/>
            <a:ext cx="8640762" cy="6192837"/>
          </a:xfrm>
        </p:spPr>
        <p:txBody>
          <a:bodyPr>
            <a:normAutofit fontScale="92500" lnSpcReduction="10000"/>
          </a:bodyPr>
          <a:lstStyle/>
          <a:p>
            <a:pPr marL="45720" lvl="0" indent="0" algn="ctr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Условия </a:t>
            </a:r>
            <a:r>
              <a:rPr lang="ru-RU" sz="2000" b="1" u="sng" dirty="0" smtClean="0">
                <a:solidFill>
                  <a:srgbClr val="C00000"/>
                </a:solidFill>
              </a:rPr>
              <a:t>должны </a:t>
            </a:r>
            <a:r>
              <a:rPr lang="ru-RU" sz="2000" b="1" u="sng" dirty="0">
                <a:solidFill>
                  <a:srgbClr val="C00000"/>
                </a:solidFill>
              </a:rPr>
              <a:t>иметь финансирование! </a:t>
            </a:r>
            <a:endParaRPr lang="ru-RU" sz="2000" u="sng" dirty="0">
              <a:solidFill>
                <a:srgbClr val="C00000"/>
              </a:solidFill>
            </a:endParaRPr>
          </a:p>
          <a:p>
            <a:pPr marL="45720" lvl="0" indent="0" algn="ctr">
              <a:buNone/>
            </a:pPr>
            <a:r>
              <a:rPr lang="ru-RU" sz="2000" b="1" dirty="0">
                <a:solidFill>
                  <a:srgbClr val="002060"/>
                </a:solidFill>
              </a:rPr>
              <a:t>!!! В </a:t>
            </a:r>
            <a:r>
              <a:rPr lang="ru-RU" sz="2000" b="1" dirty="0" smtClean="0">
                <a:solidFill>
                  <a:srgbClr val="002060"/>
                </a:solidFill>
              </a:rPr>
              <a:t>ФГОС ДО</a:t>
            </a:r>
          </a:p>
          <a:p>
            <a:pPr marL="45720" lvl="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u="sng" dirty="0">
                <a:solidFill>
                  <a:srgbClr val="002060"/>
                </a:solidFill>
              </a:rPr>
              <a:t>за реализацию условий </a:t>
            </a:r>
            <a:r>
              <a:rPr lang="ru-RU" sz="2000" b="1" u="sng" dirty="0" smtClean="0">
                <a:solidFill>
                  <a:srgbClr val="002060"/>
                </a:solidFill>
              </a:rPr>
              <a:t>ответственность </a:t>
            </a:r>
            <a:r>
              <a:rPr lang="ru-RU" sz="2000" b="1" u="sng" dirty="0">
                <a:solidFill>
                  <a:srgbClr val="002060"/>
                </a:solidFill>
              </a:rPr>
              <a:t>несет:</a:t>
            </a:r>
            <a:endParaRPr lang="ru-RU" sz="2000" u="sng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 </a:t>
            </a:r>
            <a:r>
              <a:rPr lang="ru-RU" sz="2000" dirty="0">
                <a:solidFill>
                  <a:srgbClr val="002060"/>
                </a:solidFill>
              </a:rPr>
              <a:t>не д</a:t>
            </a:r>
            <a:r>
              <a:rPr lang="ru-RU" sz="2000" dirty="0" smtClean="0">
                <a:solidFill>
                  <a:srgbClr val="002060"/>
                </a:solidFill>
              </a:rPr>
              <a:t>ошкольная образовательная организация (ДОО),</a:t>
            </a:r>
            <a:endParaRPr lang="ru-RU" sz="2000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rgbClr val="C00000"/>
                </a:solidFill>
              </a:rPr>
              <a:t>а </a:t>
            </a:r>
            <a:r>
              <a:rPr lang="ru-RU" sz="2000" b="1" dirty="0" smtClean="0">
                <a:solidFill>
                  <a:srgbClr val="C00000"/>
                </a:solidFill>
              </a:rPr>
              <a:t>Учредитель!</a:t>
            </a:r>
            <a:endParaRPr lang="ru-RU" b="1" u="sng" dirty="0" smtClean="0"/>
          </a:p>
          <a:p>
            <a:pPr marL="45720" lvl="0" indent="0" algn="ctr"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Требования к условиям включают </a:t>
            </a:r>
            <a:r>
              <a:rPr lang="ru-RU" sz="2000" b="1" u="sng" dirty="0">
                <a:solidFill>
                  <a:srgbClr val="002060"/>
                </a:solidFill>
              </a:rPr>
              <a:t>в себя 5 частей:</a:t>
            </a:r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i="1" dirty="0" smtClean="0">
                <a:solidFill>
                  <a:srgbClr val="002060"/>
                </a:solidFill>
              </a:rPr>
              <a:t>Психолого-педагогические</a:t>
            </a:r>
            <a:endParaRPr lang="ru-RU" sz="2000" i="1" dirty="0">
              <a:solidFill>
                <a:srgbClr val="002060"/>
              </a:solidFill>
            </a:endParaRPr>
          </a:p>
          <a:p>
            <a:r>
              <a:rPr lang="ru-RU" sz="2000" b="1" i="1" dirty="0" smtClean="0">
                <a:solidFill>
                  <a:srgbClr val="C00000"/>
                </a:solidFill>
              </a:rPr>
              <a:t>Кадровые</a:t>
            </a:r>
            <a:endParaRPr lang="ru-RU" sz="2000" i="1" dirty="0">
              <a:solidFill>
                <a:srgbClr val="C00000"/>
              </a:solidFill>
            </a:endParaRPr>
          </a:p>
          <a:p>
            <a:r>
              <a:rPr lang="ru-RU" sz="2000" i="1" dirty="0" smtClean="0">
                <a:solidFill>
                  <a:srgbClr val="002060"/>
                </a:solidFill>
              </a:rPr>
              <a:t>Материально-технические</a:t>
            </a:r>
            <a:endParaRPr lang="ru-RU" sz="2000" i="1" dirty="0">
              <a:solidFill>
                <a:srgbClr val="002060"/>
              </a:solidFill>
            </a:endParaRPr>
          </a:p>
          <a:p>
            <a:r>
              <a:rPr lang="ru-RU" sz="2000" i="1" dirty="0">
                <a:solidFill>
                  <a:srgbClr val="002060"/>
                </a:solidFill>
              </a:rPr>
              <a:t>Финансовые условия реализации </a:t>
            </a:r>
            <a:r>
              <a:rPr lang="ru-RU" sz="2000" i="1" dirty="0" smtClean="0">
                <a:solidFill>
                  <a:srgbClr val="002060"/>
                </a:solidFill>
              </a:rPr>
              <a:t>Программы</a:t>
            </a:r>
            <a:endParaRPr lang="ru-RU" sz="2000" i="1" dirty="0">
              <a:solidFill>
                <a:srgbClr val="002060"/>
              </a:solidFill>
            </a:endParaRPr>
          </a:p>
          <a:p>
            <a:r>
              <a:rPr lang="ru-RU" sz="2000" i="1" dirty="0">
                <a:solidFill>
                  <a:srgbClr val="002060"/>
                </a:solidFill>
              </a:rPr>
              <a:t>К </a:t>
            </a:r>
            <a:r>
              <a:rPr lang="ru-RU" sz="2000" i="1" dirty="0" smtClean="0">
                <a:solidFill>
                  <a:srgbClr val="002060"/>
                </a:solidFill>
              </a:rPr>
              <a:t>предметно-пространственной среде</a:t>
            </a:r>
            <a:endParaRPr lang="ru-RU" sz="2000" i="1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b="1" u="sng" dirty="0">
                <a:solidFill>
                  <a:srgbClr val="002060"/>
                </a:solidFill>
              </a:rPr>
              <a:t>К</a:t>
            </a:r>
            <a:r>
              <a:rPr lang="ru-RU" sz="2000" b="1" u="sng" dirty="0" smtClean="0">
                <a:solidFill>
                  <a:srgbClr val="002060"/>
                </a:solidFill>
              </a:rPr>
              <a:t>адровые условия являются главными</a:t>
            </a:r>
            <a:r>
              <a:rPr lang="ru-RU" sz="2000" b="1" dirty="0" smtClean="0">
                <a:solidFill>
                  <a:srgbClr val="002060"/>
                </a:solidFill>
              </a:rPr>
              <a:t>!</a:t>
            </a:r>
            <a:endParaRPr lang="ru-RU" sz="2000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ВАЖНО!</a:t>
            </a: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подготовка воспитателя </a:t>
            </a:r>
            <a:r>
              <a:rPr lang="ru-RU" sz="2000" b="1" i="1" u="sng" dirty="0">
                <a:solidFill>
                  <a:srgbClr val="002060"/>
                </a:solidFill>
              </a:rPr>
              <a:t>на базе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психолого-педагогического </a:t>
            </a:r>
            <a:r>
              <a:rPr lang="ru-RU" sz="2000" b="1" i="1" u="sng" dirty="0">
                <a:solidFill>
                  <a:srgbClr val="002060"/>
                </a:solidFill>
              </a:rPr>
              <a:t>образования</a:t>
            </a:r>
            <a:r>
              <a:rPr lang="ru-RU" sz="2000" b="1" dirty="0">
                <a:solidFill>
                  <a:srgbClr val="002060"/>
                </a:solidFill>
              </a:rPr>
              <a:t>. </a:t>
            </a: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разработка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концепции </a:t>
            </a:r>
            <a:r>
              <a:rPr lang="ru-RU" sz="2000" b="1" i="1" u="sng" dirty="0">
                <a:solidFill>
                  <a:srgbClr val="002060"/>
                </a:solidFill>
              </a:rPr>
              <a:t>и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содержания </a:t>
            </a:r>
            <a:r>
              <a:rPr lang="ru-RU" sz="2000" b="1" i="1" u="sng" dirty="0">
                <a:solidFill>
                  <a:srgbClr val="002060"/>
                </a:solidFill>
              </a:rPr>
              <a:t>профессионального стандарта педагога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ДОО.</a:t>
            </a:r>
            <a:endParaRPr lang="ru-RU" sz="2000" b="1" i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7378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785225" cy="640873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Профессиональный </a:t>
            </a:r>
            <a:r>
              <a:rPr lang="ru-RU" b="1" u="sng" dirty="0">
                <a:solidFill>
                  <a:srgbClr val="C00000"/>
                </a:solidFill>
              </a:rPr>
              <a:t>стандарт педагога  </a:t>
            </a:r>
            <a:r>
              <a:rPr lang="ru-RU" b="1" u="sng" dirty="0" smtClean="0">
                <a:solidFill>
                  <a:srgbClr val="C00000"/>
                </a:solidFill>
              </a:rPr>
              <a:t>ДОО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р</a:t>
            </a:r>
            <a:r>
              <a:rPr lang="ru-RU" sz="2000" b="1" dirty="0" smtClean="0">
                <a:solidFill>
                  <a:srgbClr val="002060"/>
                </a:solidFill>
              </a:rPr>
              <a:t>азрабатывается впервые в истории российского образования;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позволит </a:t>
            </a:r>
            <a:r>
              <a:rPr lang="ru-RU" sz="2000" b="1" dirty="0" smtClean="0">
                <a:solidFill>
                  <a:srgbClr val="002060"/>
                </a:solidFill>
              </a:rPr>
              <a:t>педагогу работать творчески;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</a:rPr>
              <a:t>ланируется введение к сентябрю 2014 года;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важен для формирования должностных инструкций;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р</a:t>
            </a:r>
            <a:r>
              <a:rPr lang="ru-RU" sz="2000" b="1" dirty="0" smtClean="0">
                <a:solidFill>
                  <a:srgbClr val="002060"/>
                </a:solidFill>
              </a:rPr>
              <a:t>абочую группу по разработке возглавляет Е.А. Ямбург;</a:t>
            </a:r>
          </a:p>
          <a:p>
            <a:r>
              <a:rPr lang="ru-RU" sz="2000" b="1" u="sng" dirty="0">
                <a:solidFill>
                  <a:srgbClr val="002060"/>
                </a:solidFill>
              </a:rPr>
              <a:t>н</a:t>
            </a:r>
            <a:r>
              <a:rPr lang="ru-RU" sz="2000" b="1" u="sng" dirty="0" smtClean="0">
                <a:solidFill>
                  <a:srgbClr val="002060"/>
                </a:solidFill>
              </a:rPr>
              <a:t>еобходимость разработки вызвана: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</a:rPr>
              <a:t>дошкольное образование – первый уровень общего образования; помимо функции ухода и присмотра выделяется образовательная функция; </a:t>
            </a:r>
            <a:r>
              <a:rPr lang="ru-RU" sz="2000" b="1" i="1" dirty="0">
                <a:solidFill>
                  <a:srgbClr val="002060"/>
                </a:solidFill>
              </a:rPr>
              <a:t>любая школа вправе реализовывать программы дошкольного образования</a:t>
            </a:r>
            <a:r>
              <a:rPr lang="ru-RU" sz="2000" b="1" i="1" dirty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algn="ctr"/>
            <a:r>
              <a:rPr lang="ru-RU" sz="2000" b="1" u="sng" dirty="0">
                <a:solidFill>
                  <a:srgbClr val="C00000"/>
                </a:solidFill>
              </a:rPr>
              <a:t>Профессиональная деятельность </a:t>
            </a:r>
            <a:r>
              <a:rPr lang="ru-RU" sz="2000" b="1" u="sng" dirty="0" smtClean="0">
                <a:solidFill>
                  <a:srgbClr val="C00000"/>
                </a:solidFill>
              </a:rPr>
              <a:t>педагога ДОО будет </a:t>
            </a:r>
            <a:r>
              <a:rPr lang="ru-RU" sz="2000" b="1" u="sng" dirty="0">
                <a:solidFill>
                  <a:srgbClr val="C00000"/>
                </a:solidFill>
              </a:rPr>
              <a:t>оценивается </a:t>
            </a:r>
            <a:r>
              <a:rPr lang="ru-RU" sz="2000" b="1" u="sng" dirty="0" smtClean="0">
                <a:solidFill>
                  <a:srgbClr val="C00000"/>
                </a:solidFill>
              </a:rPr>
              <a:t>комплексно</a:t>
            </a:r>
            <a:r>
              <a:rPr lang="ru-RU" sz="2000" b="1" dirty="0">
                <a:solidFill>
                  <a:srgbClr val="C00000"/>
                </a:solidFill>
              </a:rPr>
              <a:t>:</a:t>
            </a:r>
          </a:p>
          <a:p>
            <a:r>
              <a:rPr lang="ru-RU" sz="2000" b="1" u="sng" dirty="0">
                <a:solidFill>
                  <a:srgbClr val="002060"/>
                </a:solidFill>
              </a:rPr>
              <a:t>Высокая оценка включает сочетание показателей: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- </a:t>
            </a:r>
            <a:r>
              <a:rPr lang="ru-RU" sz="2000" b="1" i="1" dirty="0" smtClean="0">
                <a:solidFill>
                  <a:srgbClr val="002060"/>
                </a:solidFill>
              </a:rPr>
              <a:t>динамика </a:t>
            </a:r>
            <a:r>
              <a:rPr lang="ru-RU" sz="2000" b="1" i="1" dirty="0">
                <a:solidFill>
                  <a:srgbClr val="002060"/>
                </a:solidFill>
              </a:rPr>
              <a:t>развития интегративных качеств ребенка, </a:t>
            </a:r>
          </a:p>
          <a:p>
            <a:r>
              <a:rPr lang="ru-RU" sz="2000" b="1" i="1" dirty="0">
                <a:solidFill>
                  <a:srgbClr val="002060"/>
                </a:solidFill>
              </a:rPr>
              <a:t>- </a:t>
            </a:r>
            <a:r>
              <a:rPr lang="ru-RU" sz="2000" b="1" i="1" dirty="0" smtClean="0">
                <a:solidFill>
                  <a:srgbClr val="002060"/>
                </a:solidFill>
              </a:rPr>
              <a:t>положительное отношение </a:t>
            </a:r>
            <a:r>
              <a:rPr lang="ru-RU" sz="2000" b="1" i="1" dirty="0">
                <a:solidFill>
                  <a:srgbClr val="002060"/>
                </a:solidFill>
              </a:rPr>
              <a:t>ребенка к детскому </a:t>
            </a:r>
            <a:r>
              <a:rPr lang="ru-RU" sz="2000" b="1" i="1" dirty="0" smtClean="0">
                <a:solidFill>
                  <a:srgbClr val="002060"/>
                </a:solidFill>
              </a:rPr>
              <a:t>саду,</a:t>
            </a:r>
            <a:endParaRPr lang="ru-RU" sz="2000" b="1" i="1" dirty="0">
              <a:solidFill>
                <a:srgbClr val="002060"/>
              </a:solidFill>
            </a:endParaRPr>
          </a:p>
          <a:p>
            <a:r>
              <a:rPr lang="ru-RU" sz="2000" b="1" i="1" dirty="0">
                <a:solidFill>
                  <a:srgbClr val="002060"/>
                </a:solidFill>
              </a:rPr>
              <a:t>- </a:t>
            </a:r>
            <a:r>
              <a:rPr lang="ru-RU" sz="2000" b="1" i="1" dirty="0" smtClean="0">
                <a:solidFill>
                  <a:srgbClr val="002060"/>
                </a:solidFill>
              </a:rPr>
              <a:t>высокая степень </a:t>
            </a:r>
            <a:r>
              <a:rPr lang="ru-RU" sz="2000" b="1" i="1" dirty="0">
                <a:solidFill>
                  <a:srgbClr val="002060"/>
                </a:solidFill>
              </a:rPr>
              <a:t>активности и вовлеченности родителей в решение образовательных задач и жизнь детского сада.</a:t>
            </a:r>
          </a:p>
          <a:p>
            <a:endParaRPr lang="ru-RU" sz="2000" dirty="0"/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9720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87338" y="188913"/>
            <a:ext cx="8856662" cy="65532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ТРЕБОВАНИЯ К РЕЗУЛЬТАТАМ ОСВОЕНИЯ ПРОГРАММЫ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Вопрос: </a:t>
            </a:r>
            <a:r>
              <a:rPr lang="ru-RU" sz="2400" b="1" i="1" dirty="0" smtClean="0">
                <a:solidFill>
                  <a:srgbClr val="002060"/>
                </a:solidFill>
              </a:rPr>
              <a:t>Как должны быть сформулированы результаты в дошкольном образовании?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А если ребенок не осваивает их?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Если это ребенок с ОВЗ? Дети мигрантов?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Ребенок не владеет русским языком?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Дети с </a:t>
            </a:r>
            <a:r>
              <a:rPr lang="ru-RU" sz="2400" b="1" dirty="0" err="1" smtClean="0">
                <a:solidFill>
                  <a:srgbClr val="002060"/>
                </a:solidFill>
              </a:rPr>
              <a:t>девиантным</a:t>
            </a:r>
            <a:r>
              <a:rPr lang="ru-RU" sz="2400" b="1" dirty="0" smtClean="0">
                <a:solidFill>
                  <a:srgbClr val="002060"/>
                </a:solidFill>
              </a:rPr>
              <a:t> поведением?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Дети из асоциальных семей?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Дошкольным образованием охвачены лишь 70% детей. А остальные 30%?</a:t>
            </a:r>
          </a:p>
          <a:p>
            <a:pPr marL="45720" indent="0" algn="just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Закон </a:t>
            </a:r>
            <a:r>
              <a:rPr lang="ru-RU" sz="2400" b="1" dirty="0" smtClean="0">
                <a:solidFill>
                  <a:srgbClr val="C00000"/>
                </a:solidFill>
              </a:rPr>
              <a:t>«Об образовании в РФ» требует 3 группы Требований, </a:t>
            </a:r>
            <a:r>
              <a:rPr lang="ru-RU" sz="2400" b="1" dirty="0">
                <a:solidFill>
                  <a:srgbClr val="C00000"/>
                </a:solidFill>
              </a:rPr>
              <a:t>но для </a:t>
            </a:r>
            <a:r>
              <a:rPr lang="ru-RU" sz="2400" b="1" dirty="0" smtClean="0">
                <a:solidFill>
                  <a:srgbClr val="C00000"/>
                </a:solidFill>
              </a:rPr>
              <a:t>дошкольного образования </a:t>
            </a:r>
            <a:r>
              <a:rPr lang="ru-RU" sz="2400" b="1" dirty="0">
                <a:solidFill>
                  <a:srgbClr val="C00000"/>
                </a:solidFill>
              </a:rPr>
              <a:t>их прописать сложно!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1800" b="1" dirty="0" smtClean="0">
              <a:solidFill>
                <a:srgbClr val="C00000"/>
              </a:solidFill>
            </a:endParaRPr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sz="1800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63220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353425" cy="6121400"/>
          </a:xfrm>
        </p:spPr>
        <p:txBody>
          <a:bodyPr/>
          <a:lstStyle/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ТРЕБОВАНИЯ К РЕЗУЛЬТАТАМ ОСВОЕНИЯ ПРОГРАММЫ</a:t>
            </a:r>
          </a:p>
          <a:p>
            <a:pPr marL="45720" lv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Основной результат - это  СОЦИАЛИЗАЦИЯ </a:t>
            </a:r>
            <a:r>
              <a:rPr lang="ru-RU" b="1" dirty="0">
                <a:solidFill>
                  <a:srgbClr val="002060"/>
                </a:solidFill>
              </a:rPr>
              <a:t>детей.</a:t>
            </a:r>
          </a:p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Будут </a:t>
            </a:r>
            <a:r>
              <a:rPr lang="ru-RU" b="1" u="sng" dirty="0">
                <a:solidFill>
                  <a:srgbClr val="002060"/>
                </a:solidFill>
              </a:rPr>
              <a:t>оцениваться:</a:t>
            </a:r>
            <a:endParaRPr lang="ru-RU" b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 результаты социализации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 личностные результаты </a:t>
            </a:r>
            <a:r>
              <a:rPr lang="ru-RU" b="1" dirty="0">
                <a:solidFill>
                  <a:srgbClr val="002060"/>
                </a:solidFill>
              </a:rPr>
              <a:t>развития </a:t>
            </a:r>
            <a:r>
              <a:rPr lang="ru-RU" b="1" dirty="0" smtClean="0">
                <a:solidFill>
                  <a:srgbClr val="002060"/>
                </a:solidFill>
              </a:rPr>
              <a:t>ребенка, </a:t>
            </a:r>
            <a:r>
              <a:rPr lang="ru-RU" b="1" i="1" dirty="0">
                <a:solidFill>
                  <a:srgbClr val="002060"/>
                </a:solidFill>
              </a:rPr>
              <a:t>а не </a:t>
            </a:r>
            <a:r>
              <a:rPr lang="ru-RU" b="1" i="1" dirty="0" smtClean="0">
                <a:solidFill>
                  <a:srgbClr val="002060"/>
                </a:solidFill>
              </a:rPr>
              <a:t>результаты </a:t>
            </a:r>
            <a:r>
              <a:rPr lang="ru-RU" b="1" i="1" dirty="0">
                <a:solidFill>
                  <a:srgbClr val="002060"/>
                </a:solidFill>
              </a:rPr>
              <a:t>обучения</a:t>
            </a:r>
            <a:r>
              <a:rPr lang="ru-RU" b="1" i="1" dirty="0" smtClean="0">
                <a:solidFill>
                  <a:srgbClr val="002060"/>
                </a:solidFill>
              </a:rPr>
              <a:t>!</a:t>
            </a:r>
            <a:endParaRPr lang="ru-RU" b="1" i="1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dirty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dirty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8341432"/>
              </p:ext>
            </p:extLst>
          </p:nvPr>
        </p:nvGraphicFramePr>
        <p:xfrm>
          <a:off x="539552" y="2780929"/>
          <a:ext cx="820891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</a:t>
                      </a:r>
                    </a:p>
                    <a:p>
                      <a:pPr algn="ctr"/>
                      <a:r>
                        <a:rPr lang="ru-RU" dirty="0" smtClean="0"/>
                        <a:t>ШКОЛЬНОГО</a:t>
                      </a:r>
                      <a:r>
                        <a:rPr lang="ru-RU" baseline="0" dirty="0" smtClean="0"/>
                        <a:t>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ДОШКОЛЬНОГО ОБРАЗОВАНИЯ</a:t>
                      </a:r>
                      <a:endParaRPr lang="ru-RU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sng" dirty="0" smtClean="0">
                          <a:solidFill>
                            <a:schemeClr val="tx1"/>
                          </a:solidFill>
                        </a:rPr>
                        <a:t>3 группы</a:t>
                      </a:r>
                      <a:r>
                        <a:rPr lang="ru-RU" sz="2400" b="1" i="1" u="sng" baseline="0" dirty="0" smtClean="0">
                          <a:solidFill>
                            <a:schemeClr val="tx1"/>
                          </a:solidFill>
                        </a:rPr>
                        <a:t> Результатов:</a:t>
                      </a:r>
                    </a:p>
                    <a:p>
                      <a:pPr algn="ctr"/>
                      <a:endParaRPr lang="ru-RU" sz="2400" b="1" i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Предметные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ru-RU" sz="2400" b="1" i="0" u="none" baseline="0" dirty="0" err="1" smtClean="0">
                          <a:solidFill>
                            <a:srgbClr val="FF0000"/>
                          </a:solidFill>
                        </a:rPr>
                        <a:t>Метапредметные</a:t>
                      </a: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3. Личностные</a:t>
                      </a:r>
                    </a:p>
                    <a:p>
                      <a:pPr marL="0" indent="0" algn="l">
                        <a:buNone/>
                      </a:pP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sng" dirty="0" smtClean="0">
                          <a:solidFill>
                            <a:schemeClr val="tx1"/>
                          </a:solidFill>
                        </a:rPr>
                        <a:t>1 группа</a:t>
                      </a:r>
                      <a:r>
                        <a:rPr lang="ru-RU" sz="2400" b="1" i="1" u="sng" baseline="0" dirty="0" smtClean="0">
                          <a:solidFill>
                            <a:schemeClr val="tx1"/>
                          </a:solidFill>
                        </a:rPr>
                        <a:t> Результатов:</a:t>
                      </a:r>
                    </a:p>
                    <a:p>
                      <a:pPr algn="ctr"/>
                      <a:endParaRPr lang="ru-RU" sz="2400" b="1" i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400" b="1" i="0" u="none" strike="sngStrike" baseline="0" dirty="0" smtClean="0">
                          <a:solidFill>
                            <a:schemeClr val="tx1"/>
                          </a:solidFill>
                        </a:rPr>
                        <a:t>Предметные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strike="sngStrike" baseline="0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ru-RU" sz="2400" b="1" i="0" u="none" strike="sngStrike" baseline="0" dirty="0" err="1" smtClean="0">
                          <a:solidFill>
                            <a:schemeClr val="tx1"/>
                          </a:solidFill>
                        </a:rPr>
                        <a:t>Метапредметные</a:t>
                      </a:r>
                      <a:endParaRPr lang="ru-RU" sz="2400" b="1" i="0" u="none" strike="sng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3. Личностные</a:t>
                      </a:r>
                      <a:endParaRPr lang="ru-RU" sz="2400" b="1" i="0" u="none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6266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935038" y="476250"/>
            <a:ext cx="8208962" cy="59055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Переходный период составит</a:t>
            </a:r>
          </a:p>
          <a:p>
            <a:pPr marL="45720" indent="0"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НЕ МЕНЕЕ 3-Х ЛЕТ!</a:t>
            </a:r>
          </a:p>
          <a:p>
            <a:pPr marL="45720" indent="0" algn="ctr">
              <a:buNone/>
            </a:pPr>
            <a:r>
              <a:rPr lang="ru-RU" b="1" i="1" dirty="0">
                <a:solidFill>
                  <a:srgbClr val="C00000"/>
                </a:solidFill>
              </a:rPr>
              <a:t>П</a:t>
            </a:r>
            <a:r>
              <a:rPr lang="ru-RU" b="1" i="1" dirty="0" smtClean="0">
                <a:solidFill>
                  <a:srgbClr val="C00000"/>
                </a:solidFill>
              </a:rPr>
              <a:t>ервый </a:t>
            </a:r>
            <a:r>
              <a:rPr lang="ru-RU" b="1" i="1" dirty="0">
                <a:solidFill>
                  <a:srgbClr val="C00000"/>
                </a:solidFill>
              </a:rPr>
              <a:t>заместитель министра образования и науки Наталья </a:t>
            </a:r>
            <a:r>
              <a:rPr lang="ru-RU" b="1" i="1" dirty="0" smtClean="0">
                <a:solidFill>
                  <a:srgbClr val="C00000"/>
                </a:solidFill>
              </a:rPr>
              <a:t>Третьяк:</a:t>
            </a:r>
          </a:p>
          <a:p>
            <a:pPr marL="45720" indent="0" algn="ctr"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В </a:t>
            </a:r>
            <a:r>
              <a:rPr lang="ru-RU" sz="2400" b="1" i="1" dirty="0">
                <a:solidFill>
                  <a:srgbClr val="002060"/>
                </a:solidFill>
              </a:rPr>
              <a:t>рамках этого периода мы не будем никого торопить</a:t>
            </a:r>
            <a:r>
              <a:rPr lang="ru-RU" sz="2400" b="1" i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>
                <a:solidFill>
                  <a:srgbClr val="002060"/>
                </a:solidFill>
              </a:rPr>
              <a:t>Детсады полностью перейдут на новую систему работы тогда, </a:t>
            </a:r>
            <a:r>
              <a:rPr lang="ru-RU" sz="2400" b="1" i="1" u="sng" dirty="0">
                <a:solidFill>
                  <a:srgbClr val="002060"/>
                </a:solidFill>
              </a:rPr>
              <a:t>когда они </a:t>
            </a:r>
            <a:r>
              <a:rPr lang="ru-RU" sz="2400" b="1" i="1" u="sng" dirty="0" smtClean="0">
                <a:solidFill>
                  <a:srgbClr val="002060"/>
                </a:solidFill>
              </a:rPr>
              <a:t>смогут.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Стандарт </a:t>
            </a:r>
            <a:r>
              <a:rPr lang="ru-RU" sz="2400" b="1" i="1" dirty="0">
                <a:solidFill>
                  <a:srgbClr val="002060"/>
                </a:solidFill>
              </a:rPr>
              <a:t>поможет убрать подмену детского сада </a:t>
            </a:r>
            <a:r>
              <a:rPr lang="ru-RU" sz="2400" b="1" i="1" dirty="0" smtClean="0">
                <a:solidFill>
                  <a:srgbClr val="002060"/>
                </a:solidFill>
              </a:rPr>
              <a:t>школой. 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Умеренная </a:t>
            </a:r>
            <a:r>
              <a:rPr lang="ru-RU" sz="2400" b="1" i="1" dirty="0">
                <a:solidFill>
                  <a:srgbClr val="002060"/>
                </a:solidFill>
              </a:rPr>
              <a:t>подготовка к школе, создание условий для того, чтобы ребенок заинтересовался будущими уроками, а не боялся </a:t>
            </a:r>
            <a:r>
              <a:rPr lang="ru-RU" sz="2400" b="1" i="1" dirty="0" smtClean="0">
                <a:solidFill>
                  <a:srgbClr val="002060"/>
                </a:solidFill>
              </a:rPr>
              <a:t>их.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0766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58775" y="333375"/>
            <a:ext cx="8785225" cy="6264275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400" b="1" dirty="0">
                <a:solidFill>
                  <a:srgbClr val="C00000"/>
                </a:solidFill>
              </a:rPr>
              <a:t>РЕЗУЛЬТАТ -</a:t>
            </a:r>
          </a:p>
          <a:p>
            <a:r>
              <a:rPr lang="ru-RU" sz="2000" b="1" i="1" dirty="0">
                <a:solidFill>
                  <a:srgbClr val="002060"/>
                </a:solidFill>
              </a:rPr>
              <a:t>ЦЕЛЕВЫЕ </a:t>
            </a:r>
            <a:r>
              <a:rPr lang="ru-RU" sz="2000" b="1" i="1" dirty="0" smtClean="0">
                <a:solidFill>
                  <a:srgbClr val="002060"/>
                </a:solidFill>
              </a:rPr>
              <a:t>ОРИЕНТИРЫ, 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ВЕКТОРЫ РАЗВИТИЯ,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ЦЕННОСТНО-ЦЕЛЕВЫЕ УСТАНОВКИ,</a:t>
            </a:r>
            <a:endParaRPr lang="ru-RU" sz="2000" b="1" i="1" dirty="0">
              <a:solidFill>
                <a:srgbClr val="002060"/>
              </a:solidFill>
            </a:endParaRPr>
          </a:p>
          <a:p>
            <a:r>
              <a:rPr lang="ru-RU" sz="2000" b="1" i="1" dirty="0">
                <a:solidFill>
                  <a:srgbClr val="002060"/>
                </a:solidFill>
              </a:rPr>
              <a:t>НАВИГАЦИЯ ДЛЯ РОДИТЕЛЕЙ, ПЕДАГОГОВ, </a:t>
            </a:r>
            <a:r>
              <a:rPr lang="ru-RU" sz="2000" b="1" i="1" dirty="0" smtClean="0">
                <a:solidFill>
                  <a:srgbClr val="002060"/>
                </a:solidFill>
              </a:rPr>
              <a:t>ОБЩЕСТВА.</a:t>
            </a:r>
          </a:p>
          <a:p>
            <a:pPr marL="45720" indent="0" algn="ctr">
              <a:buNone/>
            </a:pPr>
            <a:endParaRPr lang="ru-RU" sz="2000" b="1" i="1" u="sng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ОНИ НЕ ЯВЛЯЮТСЯ: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т</a:t>
            </a:r>
            <a:r>
              <a:rPr lang="ru-RU" sz="2000" b="1" dirty="0" smtClean="0">
                <a:solidFill>
                  <a:srgbClr val="002060"/>
                </a:solidFill>
              </a:rPr>
              <a:t>ребуемым заданным результатом </a:t>
            </a:r>
            <a:r>
              <a:rPr lang="ru-RU" sz="2000" b="1" dirty="0">
                <a:solidFill>
                  <a:srgbClr val="002060"/>
                </a:solidFill>
              </a:rPr>
              <a:t>развития!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объектом </a:t>
            </a:r>
            <a:r>
              <a:rPr lang="ru-RU" sz="2000" b="1" dirty="0">
                <a:solidFill>
                  <a:srgbClr val="002060"/>
                </a:solidFill>
              </a:rPr>
              <a:t>для оценки </a:t>
            </a:r>
            <a:r>
              <a:rPr lang="ru-RU" sz="2000" b="1" dirty="0" smtClean="0">
                <a:solidFill>
                  <a:srgbClr val="002060"/>
                </a:solidFill>
              </a:rPr>
              <a:t>ребенка!</a:t>
            </a:r>
            <a:endParaRPr lang="ru-RU" sz="2000" b="1" dirty="0">
              <a:solidFill>
                <a:srgbClr val="002060"/>
              </a:solidFill>
            </a:endParaRPr>
          </a:p>
          <a:p>
            <a:pPr marL="45720" lvl="0" indent="0" algn="ctr">
              <a:buNone/>
            </a:pPr>
            <a:endParaRPr lang="ru-RU" sz="2000" b="1" u="sng" dirty="0" smtClean="0"/>
          </a:p>
          <a:p>
            <a:pPr marL="45720" lvl="0" indent="0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Что </a:t>
            </a:r>
            <a:r>
              <a:rPr lang="ru-RU" sz="2000" b="1" u="sng" dirty="0">
                <a:solidFill>
                  <a:srgbClr val="C00000"/>
                </a:solidFill>
              </a:rPr>
              <a:t>будет оцениваться в </a:t>
            </a:r>
            <a:r>
              <a:rPr lang="ru-RU" sz="2000" b="1" u="sng" dirty="0" smtClean="0">
                <a:solidFill>
                  <a:srgbClr val="C00000"/>
                </a:solidFill>
              </a:rPr>
              <a:t>детском саду?</a:t>
            </a:r>
            <a:endParaRPr lang="ru-RU" sz="2000" b="1" dirty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1) </a:t>
            </a:r>
            <a:r>
              <a:rPr lang="ru-RU" sz="2000" b="1" i="1" dirty="0" smtClean="0">
                <a:solidFill>
                  <a:srgbClr val="002060"/>
                </a:solidFill>
              </a:rPr>
              <a:t>педагогический </a:t>
            </a:r>
            <a:r>
              <a:rPr lang="ru-RU" sz="2000" b="1" i="1" dirty="0">
                <a:solidFill>
                  <a:srgbClr val="002060"/>
                </a:solidFill>
              </a:rPr>
              <a:t>процесс (образовательный</a:t>
            </a:r>
            <a:r>
              <a:rPr lang="ru-RU" sz="2000" b="1" i="1" dirty="0" smtClean="0">
                <a:solidFill>
                  <a:srgbClr val="002060"/>
                </a:solidFill>
              </a:rPr>
              <a:t>); </a:t>
            </a:r>
            <a:endParaRPr lang="ru-RU" sz="2000" b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2) условия (социальная ситуация развития ребенка);</a:t>
            </a:r>
          </a:p>
          <a:p>
            <a:pPr marL="45720" indent="0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3) педагогические кадры</a:t>
            </a:r>
            <a:r>
              <a:rPr lang="ru-RU" sz="2000" b="1" i="1" dirty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6350067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15888"/>
            <a:ext cx="8785225" cy="65532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ТРЕБОВАНИЯ К РЕЗУЛЬТАТАМ ОСВОЕНИЯ </a:t>
            </a:r>
            <a:r>
              <a:rPr lang="ru-RU" b="1" dirty="0" smtClean="0">
                <a:solidFill>
                  <a:srgbClr val="C00000"/>
                </a:solidFill>
              </a:rPr>
              <a:t>ПРОГРАММЫ</a:t>
            </a:r>
            <a:endParaRPr lang="ru-RU" dirty="0" smtClean="0"/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2 ГРУППЫ ЦЕЛЕВЫХ ОРИЕНТИРОВ: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1 ГРУППА – ОТ 2 МЕС. ДО 3 ЛЕТ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 ГРУППА – ОТ 3 ЛЕТ ДО 7 ЛЕТ</a:t>
            </a:r>
          </a:p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ЦЕЛЕВЫЕ ОРИЕНТИРЫ: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Инициативность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Самостоятельность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Уверенность в себе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Воображение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Физическое развитие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Волевые усилия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Любознательность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Интерес ребенка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0705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496300" cy="6191250"/>
          </a:xfrm>
        </p:spPr>
        <p:txBody>
          <a:bodyPr>
            <a:normAutofit fontScale="92500" lnSpcReduction="10000"/>
          </a:bodyPr>
          <a:lstStyle/>
          <a:p>
            <a:pPr marL="45720" lvl="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ИТАК: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развитие ребенка </a:t>
            </a:r>
            <a:r>
              <a:rPr lang="ru-RU" b="1" dirty="0">
                <a:solidFill>
                  <a:srgbClr val="002060"/>
                </a:solidFill>
              </a:rPr>
              <a:t>не </a:t>
            </a:r>
            <a:r>
              <a:rPr lang="ru-RU" b="1" dirty="0" smtClean="0">
                <a:solidFill>
                  <a:srgbClr val="002060"/>
                </a:solidFill>
              </a:rPr>
              <a:t>является </a:t>
            </a:r>
            <a:r>
              <a:rPr lang="ru-RU" b="1" dirty="0">
                <a:solidFill>
                  <a:srgbClr val="002060"/>
                </a:solidFill>
              </a:rPr>
              <a:t>объектом измерения и </a:t>
            </a:r>
            <a:r>
              <a:rPr lang="ru-RU" b="1" dirty="0" smtClean="0">
                <a:solidFill>
                  <a:srgbClr val="002060"/>
                </a:solidFill>
              </a:rPr>
              <a:t>оценки;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т</a:t>
            </a:r>
            <a:r>
              <a:rPr lang="ru-RU" b="1" dirty="0" smtClean="0">
                <a:solidFill>
                  <a:srgbClr val="002060"/>
                </a:solidFill>
              </a:rPr>
              <a:t>естирование – нет; </a:t>
            </a:r>
            <a:r>
              <a:rPr lang="ru-RU" b="1" dirty="0">
                <a:solidFill>
                  <a:srgbClr val="002060"/>
                </a:solidFill>
              </a:rPr>
              <a:t>м</a:t>
            </a:r>
            <a:r>
              <a:rPr lang="ru-RU" b="1" dirty="0" smtClean="0">
                <a:solidFill>
                  <a:srgbClr val="002060"/>
                </a:solidFill>
              </a:rPr>
              <a:t>ониторинг </a:t>
            </a:r>
            <a:r>
              <a:rPr lang="ru-RU" b="1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да;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у </a:t>
            </a:r>
            <a:r>
              <a:rPr lang="ru-RU" b="1" u="sng" dirty="0" smtClean="0">
                <a:solidFill>
                  <a:srgbClr val="002060"/>
                </a:solidFill>
              </a:rPr>
              <a:t>мониторинга 2 </a:t>
            </a:r>
            <a:r>
              <a:rPr lang="ru-RU" b="1" u="sng" dirty="0">
                <a:solidFill>
                  <a:srgbClr val="002060"/>
                </a:solidFill>
              </a:rPr>
              <a:t>цели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  <a:r>
              <a:rPr lang="ru-RU" b="1" dirty="0" smtClean="0">
                <a:solidFill>
                  <a:srgbClr val="002060"/>
                </a:solidFill>
              </a:rPr>
              <a:t>выявление трудности и помощь специалиста;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м</a:t>
            </a:r>
            <a:r>
              <a:rPr lang="ru-RU" b="1" dirty="0" smtClean="0">
                <a:solidFill>
                  <a:srgbClr val="002060"/>
                </a:solidFill>
              </a:rPr>
              <a:t>ониторинг проводится только </a:t>
            </a:r>
            <a:r>
              <a:rPr lang="ru-RU" b="1" dirty="0">
                <a:solidFill>
                  <a:srgbClr val="002060"/>
                </a:solidFill>
              </a:rPr>
              <a:t>с </a:t>
            </a:r>
            <a:r>
              <a:rPr lang="ru-RU" b="1" dirty="0" smtClean="0">
                <a:solidFill>
                  <a:srgbClr val="002060"/>
                </a:solidFill>
              </a:rPr>
              <a:t>разрешения </a:t>
            </a:r>
            <a:r>
              <a:rPr lang="ru-RU" b="1" dirty="0">
                <a:solidFill>
                  <a:srgbClr val="002060"/>
                </a:solidFill>
              </a:rPr>
              <a:t>родителей, </a:t>
            </a:r>
            <a:r>
              <a:rPr lang="ru-RU" b="1" dirty="0" smtClean="0">
                <a:solidFill>
                  <a:srgbClr val="002060"/>
                </a:solidFill>
              </a:rPr>
              <a:t>законных представителей </a:t>
            </a:r>
            <a:r>
              <a:rPr lang="ru-RU" b="1" dirty="0">
                <a:solidFill>
                  <a:srgbClr val="002060"/>
                </a:solidFill>
              </a:rPr>
              <a:t>(опекуны</a:t>
            </a:r>
            <a:r>
              <a:rPr lang="ru-RU" b="1" dirty="0" smtClean="0">
                <a:solidFill>
                  <a:srgbClr val="002060"/>
                </a:solidFill>
              </a:rPr>
              <a:t>);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ттестации и </a:t>
            </a:r>
            <a:r>
              <a:rPr lang="ru-RU" b="1" dirty="0">
                <a:solidFill>
                  <a:srgbClr val="002060"/>
                </a:solidFill>
              </a:rPr>
              <a:t>тестирования при выходе из </a:t>
            </a:r>
            <a:r>
              <a:rPr lang="ru-RU" b="1" dirty="0" smtClean="0">
                <a:solidFill>
                  <a:srgbClr val="002060"/>
                </a:solidFill>
              </a:rPr>
              <a:t>детского сада </a:t>
            </a:r>
            <a:r>
              <a:rPr lang="ru-RU" b="1" dirty="0">
                <a:solidFill>
                  <a:srgbClr val="002060"/>
                </a:solidFill>
              </a:rPr>
              <a:t>не </a:t>
            </a:r>
            <a:r>
              <a:rPr lang="ru-RU" b="1" dirty="0" smtClean="0">
                <a:solidFill>
                  <a:srgbClr val="002060"/>
                </a:solidFill>
              </a:rPr>
              <a:t>должно быть!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т</a:t>
            </a:r>
            <a:r>
              <a:rPr lang="ru-RU" b="1" dirty="0" smtClean="0">
                <a:solidFill>
                  <a:srgbClr val="002060"/>
                </a:solidFill>
              </a:rPr>
              <a:t>есты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smtClean="0">
                <a:solidFill>
                  <a:srgbClr val="002060"/>
                </a:solidFill>
              </a:rPr>
              <a:t>контрольные </a:t>
            </a:r>
            <a:r>
              <a:rPr lang="ru-RU" b="1" dirty="0">
                <a:solidFill>
                  <a:srgbClr val="002060"/>
                </a:solidFill>
              </a:rPr>
              <a:t>срезы </a:t>
            </a:r>
            <a:r>
              <a:rPr lang="ru-RU" b="1" dirty="0" smtClean="0">
                <a:solidFill>
                  <a:srgbClr val="002060"/>
                </a:solidFill>
              </a:rPr>
              <a:t>в детском саду – самодеятельность </a:t>
            </a:r>
            <a:r>
              <a:rPr lang="ru-RU" b="1" dirty="0">
                <a:solidFill>
                  <a:srgbClr val="002060"/>
                </a:solidFill>
              </a:rPr>
              <a:t>местных органов самоуправления. </a:t>
            </a:r>
            <a:r>
              <a:rPr lang="ru-RU" b="1" dirty="0" smtClean="0">
                <a:solidFill>
                  <a:srgbClr val="002060"/>
                </a:solidFill>
              </a:rPr>
              <a:t>(Это </a:t>
            </a:r>
            <a:r>
              <a:rPr lang="ru-RU" b="1" dirty="0">
                <a:solidFill>
                  <a:srgbClr val="002060"/>
                </a:solidFill>
              </a:rPr>
              <a:t>неправомерно</a:t>
            </a:r>
            <a:r>
              <a:rPr lang="ru-RU" b="1" dirty="0" smtClean="0">
                <a:solidFill>
                  <a:srgbClr val="002060"/>
                </a:solidFill>
              </a:rPr>
              <a:t>!);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педагог детского сада </a:t>
            </a:r>
            <a:r>
              <a:rPr lang="ru-RU" b="1" dirty="0">
                <a:solidFill>
                  <a:srgbClr val="002060"/>
                </a:solidFill>
              </a:rPr>
              <a:t>– наблюдает, замечает, фиксирует, </a:t>
            </a:r>
            <a:r>
              <a:rPr lang="ru-RU" b="1" dirty="0">
                <a:solidFill>
                  <a:srgbClr val="FF0000"/>
                </a:solidFill>
              </a:rPr>
              <a:t>изменяет </a:t>
            </a:r>
            <a:r>
              <a:rPr lang="ru-RU" b="1" dirty="0" smtClean="0">
                <a:solidFill>
                  <a:srgbClr val="FF0000"/>
                </a:solidFill>
              </a:rPr>
              <a:t>Программу развития ребенка;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проводит мониторинг педагог-психолог!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наличие специалиста </a:t>
            </a:r>
            <a:r>
              <a:rPr lang="ru-RU" b="1" dirty="0">
                <a:solidFill>
                  <a:srgbClr val="002060"/>
                </a:solidFill>
              </a:rPr>
              <a:t>в штате – зависит от Учредителя!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о ФГОС ДО </a:t>
            </a:r>
            <a:r>
              <a:rPr lang="ru-RU" b="1" dirty="0">
                <a:solidFill>
                  <a:srgbClr val="002060"/>
                </a:solidFill>
              </a:rPr>
              <a:t>прописано </a:t>
            </a:r>
            <a:r>
              <a:rPr lang="ru-RU" b="1" dirty="0" smtClean="0">
                <a:solidFill>
                  <a:srgbClr val="002060"/>
                </a:solidFill>
              </a:rPr>
              <a:t>психологическое сопровождение,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Поэтому </a:t>
            </a:r>
            <a:r>
              <a:rPr lang="ru-RU" b="1" dirty="0">
                <a:solidFill>
                  <a:srgbClr val="002060"/>
                </a:solidFill>
              </a:rPr>
              <a:t>нужен </a:t>
            </a:r>
            <a:r>
              <a:rPr lang="ru-RU" b="1" dirty="0" smtClean="0">
                <a:solidFill>
                  <a:srgbClr val="002060"/>
                </a:solidFill>
              </a:rPr>
              <a:t>психолог!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19258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928100" cy="6553200"/>
          </a:xfrm>
        </p:spPr>
        <p:txBody>
          <a:bodyPr>
            <a:normAutofit/>
          </a:bodyPr>
          <a:lstStyle/>
          <a:p>
            <a:pPr lvl="0" algn="ctr"/>
            <a:r>
              <a:rPr lang="ru-RU" b="1" u="sng" dirty="0">
                <a:solidFill>
                  <a:srgbClr val="C00000"/>
                </a:solidFill>
              </a:rPr>
              <a:t>ИТАК: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sz="1800" b="1" u="sng" dirty="0" smtClean="0">
                <a:solidFill>
                  <a:srgbClr val="002060"/>
                </a:solidFill>
              </a:rPr>
              <a:t>ФГОС ДО – это:</a:t>
            </a: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 документ государственных </a:t>
            </a:r>
            <a:r>
              <a:rPr lang="ru-RU" sz="1800" b="1" dirty="0">
                <a:solidFill>
                  <a:srgbClr val="002060"/>
                </a:solidFill>
              </a:rPr>
              <a:t>гарантий,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</a:rPr>
              <a:t>это общественный договор </a:t>
            </a:r>
            <a:r>
              <a:rPr lang="ru-RU" sz="1800" b="1" dirty="0">
                <a:solidFill>
                  <a:srgbClr val="002060"/>
                </a:solidFill>
              </a:rPr>
              <a:t>между </a:t>
            </a:r>
            <a:r>
              <a:rPr lang="ru-RU" sz="1800" b="1" dirty="0" smtClean="0">
                <a:solidFill>
                  <a:srgbClr val="002060"/>
                </a:solidFill>
              </a:rPr>
              <a:t>обществом </a:t>
            </a:r>
            <a:r>
              <a:rPr lang="ru-RU" sz="1800" b="1" dirty="0">
                <a:solidFill>
                  <a:srgbClr val="002060"/>
                </a:solidFill>
              </a:rPr>
              <a:t>и </a:t>
            </a:r>
            <a:r>
              <a:rPr lang="ru-RU" sz="1800" b="1" dirty="0" smtClean="0">
                <a:solidFill>
                  <a:srgbClr val="002060"/>
                </a:solidFill>
              </a:rPr>
              <a:t>государством</a:t>
            </a:r>
            <a:r>
              <a:rPr lang="ru-RU" sz="1800" b="1" dirty="0">
                <a:solidFill>
                  <a:srgbClr val="002060"/>
                </a:solidFill>
              </a:rPr>
              <a:t>, педагогами и </a:t>
            </a:r>
            <a:r>
              <a:rPr lang="ru-RU" sz="1800" b="1" dirty="0" smtClean="0">
                <a:solidFill>
                  <a:srgbClr val="002060"/>
                </a:solidFill>
              </a:rPr>
              <a:t>родителями;</a:t>
            </a:r>
          </a:p>
          <a:p>
            <a:pPr algn="ctr"/>
            <a:r>
              <a:rPr lang="ru-RU" sz="1800" b="1" u="sng" dirty="0" smtClean="0">
                <a:solidFill>
                  <a:srgbClr val="FF0000"/>
                </a:solidFill>
              </a:rPr>
              <a:t>Разработчики </a:t>
            </a:r>
            <a:r>
              <a:rPr lang="ru-RU" sz="1800" b="1" u="sng" dirty="0">
                <a:solidFill>
                  <a:srgbClr val="FF0000"/>
                </a:solidFill>
              </a:rPr>
              <a:t>ФГОС ДО работали с разработчиками </a:t>
            </a:r>
          </a:p>
          <a:p>
            <a:pPr algn="ctr"/>
            <a:r>
              <a:rPr lang="ru-RU" sz="1800" b="1" u="sng" dirty="0">
                <a:solidFill>
                  <a:srgbClr val="FF0000"/>
                </a:solidFill>
              </a:rPr>
              <a:t>ФГОС начального образования.</a:t>
            </a:r>
          </a:p>
          <a:p>
            <a:pPr algn="just"/>
            <a:endParaRPr lang="ru-RU" sz="2400" b="1" dirty="0">
              <a:solidFill>
                <a:srgbClr val="002060"/>
              </a:solidFill>
            </a:endParaRPr>
          </a:p>
          <a:p>
            <a:pPr algn="just"/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7960034"/>
              </p:ext>
            </p:extLst>
          </p:nvPr>
        </p:nvGraphicFramePr>
        <p:xfrm>
          <a:off x="251520" y="2780928"/>
          <a:ext cx="8640960" cy="297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2076"/>
                <a:gridCol w="4908884"/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Начальное общее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Дошкольное образование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Предметные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ЗУН,</a:t>
                      </a:r>
                      <a:r>
                        <a:rPr lang="ru-RU" baseline="0" dirty="0" smtClean="0"/>
                        <a:t> которыми дети овладевают по образовательным областям и в процессе детских видов деятельности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Метапредметные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Универсальные предпосылки учебной деятельности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Личностные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Особенности мотивационной, эмоционально-волевой сферы, морально-нравственного развития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2306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87338" y="188913"/>
            <a:ext cx="8856662" cy="6553200"/>
          </a:xfrm>
        </p:spPr>
        <p:txBody>
          <a:bodyPr>
            <a:normAutofit/>
          </a:bodyPr>
          <a:lstStyle/>
          <a:p>
            <a:pPr lvl="0" algn="ctr"/>
            <a:r>
              <a:rPr lang="ru-RU" sz="1800" b="1" u="sng" dirty="0">
                <a:solidFill>
                  <a:srgbClr val="C00000"/>
                </a:solidFill>
              </a:rPr>
              <a:t>ИТАК</a:t>
            </a:r>
            <a:r>
              <a:rPr lang="ru-RU" sz="1800" b="1" u="sng" dirty="0" smtClean="0">
                <a:solidFill>
                  <a:srgbClr val="C00000"/>
                </a:solidFill>
              </a:rPr>
              <a:t>: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В ФГОС ДО - главное не результат, а условия!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ФГОС ДО направлен на всестороннее развитие ребенка, носит </a:t>
            </a:r>
            <a:r>
              <a:rPr lang="ru-RU" sz="1900" b="1" dirty="0" err="1">
                <a:solidFill>
                  <a:srgbClr val="002060"/>
                </a:solidFill>
              </a:rPr>
              <a:t>детоцентристский</a:t>
            </a:r>
            <a:r>
              <a:rPr lang="ru-RU" sz="1900" b="1" dirty="0">
                <a:solidFill>
                  <a:srgbClr val="002060"/>
                </a:solidFill>
              </a:rPr>
              <a:t>  характер.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Обеспечивает здоровье, безопасность и здоровый образ жизни ребенка</a:t>
            </a:r>
            <a:r>
              <a:rPr lang="ru-RU" sz="19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900" b="1" dirty="0" smtClean="0">
                <a:solidFill>
                  <a:srgbClr val="002060"/>
                </a:solidFill>
              </a:rPr>
              <a:t>ФГОС </a:t>
            </a:r>
            <a:r>
              <a:rPr lang="ru-RU" sz="1900" b="1" dirty="0">
                <a:solidFill>
                  <a:srgbClr val="002060"/>
                </a:solidFill>
              </a:rPr>
              <a:t>будет меняться через 1,2 года. (Апробация покажет проблемы</a:t>
            </a:r>
            <a:r>
              <a:rPr lang="ru-RU" sz="1900" b="1" dirty="0" smtClean="0">
                <a:solidFill>
                  <a:srgbClr val="002060"/>
                </a:solidFill>
              </a:rPr>
              <a:t>).</a:t>
            </a:r>
            <a:endParaRPr lang="ru-RU" sz="1900" b="1" dirty="0">
              <a:solidFill>
                <a:srgbClr val="002060"/>
              </a:solidFill>
            </a:endParaRPr>
          </a:p>
          <a:p>
            <a:pPr algn="just"/>
            <a:r>
              <a:rPr lang="ru-RU" sz="1900" b="1" dirty="0" smtClean="0">
                <a:solidFill>
                  <a:srgbClr val="002060"/>
                </a:solidFill>
              </a:rPr>
              <a:t>Из </a:t>
            </a:r>
            <a:r>
              <a:rPr lang="ru-RU" sz="1900" b="1" dirty="0">
                <a:solidFill>
                  <a:srgbClr val="002060"/>
                </a:solidFill>
              </a:rPr>
              <a:t>ФГТ перейдет в ОС все позитивное: вариативность, </a:t>
            </a:r>
            <a:r>
              <a:rPr lang="ru-RU" sz="1900" b="1" dirty="0" smtClean="0">
                <a:solidFill>
                  <a:srgbClr val="002060"/>
                </a:solidFill>
              </a:rPr>
              <a:t>интеграция и др.</a:t>
            </a:r>
          </a:p>
          <a:p>
            <a:pPr algn="just"/>
            <a:endParaRPr lang="ru-RU" sz="1900" b="1" dirty="0">
              <a:solidFill>
                <a:srgbClr val="002060"/>
              </a:solidFill>
            </a:endParaRPr>
          </a:p>
          <a:p>
            <a:pPr algn="ctr"/>
            <a:r>
              <a:rPr lang="ru-RU" sz="1900" b="1" u="sng" dirty="0">
                <a:solidFill>
                  <a:srgbClr val="002060"/>
                </a:solidFill>
              </a:rPr>
              <a:t>Что </a:t>
            </a:r>
            <a:r>
              <a:rPr lang="ru-RU" sz="1900" b="1" u="sng" dirty="0" smtClean="0">
                <a:solidFill>
                  <a:srgbClr val="002060"/>
                </a:solidFill>
              </a:rPr>
              <a:t>изменится?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>
                <a:solidFill>
                  <a:srgbClr val="002060"/>
                </a:solidFill>
              </a:rPr>
              <a:t>Повышается степень </a:t>
            </a:r>
            <a:r>
              <a:rPr lang="ru-RU" sz="1900" b="1" dirty="0" smtClean="0">
                <a:solidFill>
                  <a:srgbClr val="002060"/>
                </a:solidFill>
              </a:rPr>
              <a:t>ответственности руководителя,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 smtClean="0">
                <a:solidFill>
                  <a:srgbClr val="002060"/>
                </a:solidFill>
              </a:rPr>
              <a:t>Сохраняется уникальность</a:t>
            </a:r>
            <a:r>
              <a:rPr lang="ru-RU" sz="1900" b="1" dirty="0">
                <a:solidFill>
                  <a:srgbClr val="002060"/>
                </a:solidFill>
              </a:rPr>
              <a:t>, специфика, вариативность </a:t>
            </a:r>
            <a:r>
              <a:rPr lang="ru-RU" sz="1900" b="1" dirty="0" smtClean="0">
                <a:solidFill>
                  <a:srgbClr val="002060"/>
                </a:solidFill>
              </a:rPr>
              <a:t>дошкольного детства,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 smtClean="0">
                <a:solidFill>
                  <a:srgbClr val="002060"/>
                </a:solidFill>
              </a:rPr>
              <a:t>Дошкольное детство не привязано </a:t>
            </a:r>
            <a:r>
              <a:rPr lang="ru-RU" sz="1900" b="1" dirty="0">
                <a:solidFill>
                  <a:srgbClr val="002060"/>
                </a:solidFill>
              </a:rPr>
              <a:t>к школе, </a:t>
            </a:r>
            <a:r>
              <a:rPr lang="ru-RU" sz="1900" b="1" dirty="0" smtClean="0">
                <a:solidFill>
                  <a:srgbClr val="002060"/>
                </a:solidFill>
              </a:rPr>
              <a:t>к ЗУН.</a:t>
            </a:r>
          </a:p>
          <a:p>
            <a:pPr marL="45720" lvl="0" indent="0" algn="ctr">
              <a:buNone/>
            </a:pPr>
            <a:endParaRPr lang="ru-RU" sz="1900" b="1" dirty="0" smtClean="0">
              <a:solidFill>
                <a:srgbClr val="002060"/>
              </a:solidFill>
            </a:endParaRPr>
          </a:p>
          <a:p>
            <a:pPr lvl="0" algn="ctr"/>
            <a:endParaRPr lang="ru-RU" sz="1900" b="1" dirty="0">
              <a:solidFill>
                <a:srgbClr val="002060"/>
              </a:solidFill>
            </a:endParaRPr>
          </a:p>
          <a:p>
            <a:pPr lvl="0"/>
            <a:endParaRPr lang="ru-RU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70772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79388" y="188913"/>
            <a:ext cx="8964612" cy="6480175"/>
          </a:xfrm>
        </p:spPr>
        <p:txBody>
          <a:bodyPr/>
          <a:lstStyle/>
          <a:p>
            <a:pPr lvl="0" algn="ctr"/>
            <a:r>
              <a:rPr lang="ru-RU" sz="2000" b="1" u="sng" dirty="0" smtClean="0">
                <a:solidFill>
                  <a:srgbClr val="C00000"/>
                </a:solidFill>
              </a:rPr>
              <a:t>Основные документы: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ФЗ «Об образовании в РФ» № 273;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ФГОС ДО;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Примерные основные общеобразовательные программы;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Основные образовательные программы дошкольного образования.</a:t>
            </a:r>
          </a:p>
          <a:p>
            <a:pPr lvl="0"/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ФГОС ДО – это правила </a:t>
            </a:r>
            <a:r>
              <a:rPr lang="ru-RU" b="1" dirty="0">
                <a:solidFill>
                  <a:srgbClr val="002060"/>
                </a:solidFill>
              </a:rPr>
              <a:t>развития </a:t>
            </a:r>
            <a:r>
              <a:rPr lang="ru-RU" b="1" dirty="0" smtClean="0">
                <a:solidFill>
                  <a:srgbClr val="002060"/>
                </a:solidFill>
              </a:rPr>
              <a:t>ребёнка, а не его обучения!</a:t>
            </a:r>
          </a:p>
          <a:p>
            <a:pPr algn="ctr"/>
            <a:endParaRPr lang="ru-RU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Ключевая установка ФГОС </a:t>
            </a:r>
            <a:r>
              <a:rPr lang="ru-RU" b="1" u="sng" dirty="0">
                <a:solidFill>
                  <a:srgbClr val="FF0000"/>
                </a:solidFill>
              </a:rPr>
              <a:t>ДО: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 – поддержка разнообразия </a:t>
            </a:r>
            <a:r>
              <a:rPr lang="ru-RU" b="1" dirty="0" smtClean="0">
                <a:solidFill>
                  <a:srgbClr val="002060"/>
                </a:solidFill>
              </a:rPr>
              <a:t>детства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</a:p>
          <a:p>
            <a:r>
              <a:rPr lang="ru-RU" b="1" dirty="0">
                <a:solidFill>
                  <a:srgbClr val="002060"/>
                </a:solidFill>
              </a:rPr>
              <a:t>- создание условий социальной ситуации,</a:t>
            </a:r>
          </a:p>
          <a:p>
            <a:r>
              <a:rPr lang="ru-RU" b="1" dirty="0">
                <a:solidFill>
                  <a:srgbClr val="002060"/>
                </a:solidFill>
              </a:rPr>
              <a:t> - </a:t>
            </a:r>
            <a:r>
              <a:rPr lang="ru-RU" b="1" dirty="0" smtClean="0">
                <a:solidFill>
                  <a:srgbClr val="002060"/>
                </a:solidFill>
              </a:rPr>
              <a:t>содействие взрослого 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 smtClean="0">
                <a:solidFill>
                  <a:srgbClr val="002060"/>
                </a:solidFill>
              </a:rPr>
              <a:t>ребенка,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- </a:t>
            </a:r>
            <a:r>
              <a:rPr lang="ru-RU" b="1" dirty="0" smtClean="0">
                <a:solidFill>
                  <a:srgbClr val="002060"/>
                </a:solidFill>
              </a:rPr>
              <a:t>развитие способностей </a:t>
            </a:r>
            <a:r>
              <a:rPr lang="ru-RU" b="1" dirty="0">
                <a:solidFill>
                  <a:srgbClr val="002060"/>
                </a:solidFill>
              </a:rPr>
              <a:t>каждого </a:t>
            </a:r>
            <a:r>
              <a:rPr lang="ru-RU" b="1" dirty="0" smtClean="0">
                <a:solidFill>
                  <a:srgbClr val="002060"/>
                </a:solidFill>
              </a:rPr>
              <a:t>ребенка.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47724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569325" cy="6264275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5000" b="1" u="sng" dirty="0">
                <a:solidFill>
                  <a:srgbClr val="C00000"/>
                </a:solidFill>
              </a:rPr>
              <a:t>ПРЕИМУЩЕСТВА </a:t>
            </a:r>
            <a:r>
              <a:rPr lang="ru-RU" sz="5000" b="1" u="sng" dirty="0" smtClean="0">
                <a:solidFill>
                  <a:srgbClr val="C00000"/>
                </a:solidFill>
              </a:rPr>
              <a:t>ФГОС ДО:</a:t>
            </a:r>
          </a:p>
          <a:p>
            <a:pPr marL="45720" indent="0" algn="ctr">
              <a:buNone/>
            </a:pPr>
            <a:endParaRPr lang="ru-RU" sz="5000" b="1" dirty="0">
              <a:solidFill>
                <a:srgbClr val="C00000"/>
              </a:solidFill>
            </a:endParaRPr>
          </a:p>
          <a:p>
            <a:pPr marL="45720" lvl="0" indent="0" algn="just">
              <a:buNone/>
            </a:pPr>
            <a:r>
              <a:rPr lang="ru-RU" sz="4300" b="1" u="sng" dirty="0" smtClean="0">
                <a:solidFill>
                  <a:srgbClr val="C00000"/>
                </a:solidFill>
              </a:rPr>
              <a:t>Стандарт </a:t>
            </a:r>
            <a:r>
              <a:rPr lang="ru-RU" sz="4300" b="1" u="sng" dirty="0">
                <a:solidFill>
                  <a:srgbClr val="C00000"/>
                </a:solidFill>
              </a:rPr>
              <a:t>– это</a:t>
            </a:r>
            <a:r>
              <a:rPr lang="ru-RU" sz="4300" b="1" u="sng" dirty="0" smtClean="0">
                <a:solidFill>
                  <a:srgbClr val="C00000"/>
                </a:solidFill>
              </a:rPr>
              <a:t>:</a:t>
            </a:r>
            <a:endParaRPr lang="ru-RU" sz="4300" b="1" dirty="0">
              <a:solidFill>
                <a:srgbClr val="C00000"/>
              </a:solidFill>
            </a:endParaRPr>
          </a:p>
          <a:p>
            <a:pPr lvl="0" algn="just">
              <a:lnSpc>
                <a:spcPct val="120000"/>
              </a:lnSpc>
            </a:pPr>
            <a:r>
              <a:rPr lang="ru-RU" sz="4300" b="1" dirty="0">
                <a:solidFill>
                  <a:srgbClr val="002060"/>
                </a:solidFill>
              </a:rPr>
              <a:t>система условий </a:t>
            </a:r>
            <a:r>
              <a:rPr lang="ru-RU" sz="4300" b="1" dirty="0" smtClean="0">
                <a:solidFill>
                  <a:srgbClr val="002060"/>
                </a:solidFill>
              </a:rPr>
              <a:t>психолого-педагогической </a:t>
            </a:r>
            <a:r>
              <a:rPr lang="ru-RU" sz="4300" b="1" dirty="0">
                <a:solidFill>
                  <a:srgbClr val="002060"/>
                </a:solidFill>
              </a:rPr>
              <a:t>поддержки развития и социализации </a:t>
            </a:r>
            <a:r>
              <a:rPr lang="ru-RU" sz="4300" b="1" dirty="0" smtClean="0">
                <a:solidFill>
                  <a:srgbClr val="002060"/>
                </a:solidFill>
              </a:rPr>
              <a:t>детей;</a:t>
            </a:r>
            <a:endParaRPr lang="ru-RU" sz="4300" b="1" dirty="0">
              <a:solidFill>
                <a:srgbClr val="002060"/>
              </a:solidFill>
            </a:endParaRPr>
          </a:p>
          <a:p>
            <a:pPr lvl="0" algn="just">
              <a:lnSpc>
                <a:spcPct val="120000"/>
              </a:lnSpc>
            </a:pPr>
            <a:r>
              <a:rPr lang="ru-RU" sz="4300" b="1" dirty="0" smtClean="0">
                <a:solidFill>
                  <a:srgbClr val="002060"/>
                </a:solidFill>
              </a:rPr>
              <a:t>культурный </a:t>
            </a:r>
            <a:r>
              <a:rPr lang="ru-RU" sz="4300" b="1" dirty="0">
                <a:solidFill>
                  <a:srgbClr val="002060"/>
                </a:solidFill>
              </a:rPr>
              <a:t>ген дошкольного  </a:t>
            </a:r>
            <a:r>
              <a:rPr lang="ru-RU" sz="4300" b="1" dirty="0" smtClean="0">
                <a:solidFill>
                  <a:srgbClr val="002060"/>
                </a:solidFill>
              </a:rPr>
              <a:t>развития; он </a:t>
            </a:r>
            <a:r>
              <a:rPr lang="ru-RU" sz="4300" b="1" dirty="0">
                <a:solidFill>
                  <a:srgbClr val="002060"/>
                </a:solidFill>
              </a:rPr>
              <a:t>не прямого действия (каждый </a:t>
            </a:r>
            <a:r>
              <a:rPr lang="ru-RU" sz="4300" b="1" dirty="0" smtClean="0">
                <a:solidFill>
                  <a:srgbClr val="002060"/>
                </a:solidFill>
              </a:rPr>
              <a:t>детский сад реализует свою Программу);</a:t>
            </a:r>
          </a:p>
          <a:p>
            <a:pPr algn="just">
              <a:lnSpc>
                <a:spcPct val="120000"/>
              </a:lnSpc>
            </a:pPr>
            <a:r>
              <a:rPr lang="ru-RU" sz="4300" b="1" dirty="0" smtClean="0">
                <a:solidFill>
                  <a:srgbClr val="002060"/>
                </a:solidFill>
              </a:rPr>
              <a:t>«нестандартный» </a:t>
            </a:r>
            <a:r>
              <a:rPr lang="ru-RU" sz="4300" b="1" dirty="0">
                <a:solidFill>
                  <a:srgbClr val="002060"/>
                </a:solidFill>
              </a:rPr>
              <a:t>стандарт </a:t>
            </a:r>
            <a:r>
              <a:rPr lang="ru-RU" sz="4300" b="1" dirty="0" smtClean="0">
                <a:solidFill>
                  <a:srgbClr val="002060"/>
                </a:solidFill>
              </a:rPr>
              <a:t>дошкольного образования: </a:t>
            </a:r>
            <a:r>
              <a:rPr lang="ru-RU" sz="4300" b="1" u="sng" dirty="0" smtClean="0">
                <a:solidFill>
                  <a:srgbClr val="002060"/>
                </a:solidFill>
              </a:rPr>
              <a:t>стандарт </a:t>
            </a:r>
            <a:r>
              <a:rPr lang="ru-RU" sz="4300" b="1" u="sng" dirty="0">
                <a:solidFill>
                  <a:srgbClr val="002060"/>
                </a:solidFill>
              </a:rPr>
              <a:t>развития, а не жесткого контроля развития </a:t>
            </a:r>
            <a:r>
              <a:rPr lang="ru-RU" sz="4300" b="1" u="sng" dirty="0" smtClean="0">
                <a:solidFill>
                  <a:srgbClr val="002060"/>
                </a:solidFill>
              </a:rPr>
              <a:t>ребенка.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sz="4300" b="1" u="sng" dirty="0">
                <a:solidFill>
                  <a:srgbClr val="C00000"/>
                </a:solidFill>
              </a:rPr>
              <a:t>Стандарт </a:t>
            </a:r>
            <a:r>
              <a:rPr lang="ru-RU" sz="4300" b="1" u="sng" dirty="0" smtClean="0">
                <a:solidFill>
                  <a:srgbClr val="C00000"/>
                </a:solidFill>
              </a:rPr>
              <a:t>должен:</a:t>
            </a:r>
            <a:endParaRPr lang="ru-RU" sz="4300" b="1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ru-RU" sz="4300" b="1" dirty="0" smtClean="0">
                <a:solidFill>
                  <a:srgbClr val="002060"/>
                </a:solidFill>
              </a:rPr>
              <a:t> </a:t>
            </a:r>
            <a:r>
              <a:rPr lang="ru-RU" sz="4300" b="1" dirty="0">
                <a:solidFill>
                  <a:srgbClr val="002060"/>
                </a:solidFill>
              </a:rPr>
              <a:t>удовлетворить потребности родителей и детей </a:t>
            </a:r>
            <a:r>
              <a:rPr lang="ru-RU" sz="4300" b="1" dirty="0" smtClean="0">
                <a:solidFill>
                  <a:srgbClr val="002060"/>
                </a:solidFill>
              </a:rPr>
              <a:t>на ступени дошкольного образования</a:t>
            </a:r>
            <a:r>
              <a:rPr lang="ru-RU" sz="4300" b="1" dirty="0">
                <a:solidFill>
                  <a:srgbClr val="002060"/>
                </a:solidFill>
              </a:rPr>
              <a:t>;</a:t>
            </a:r>
          </a:p>
          <a:p>
            <a:pPr lvl="0" algn="just">
              <a:lnSpc>
                <a:spcPct val="120000"/>
              </a:lnSpc>
            </a:pPr>
            <a:r>
              <a:rPr lang="ru-RU" sz="4300" b="1" dirty="0">
                <a:solidFill>
                  <a:srgbClr val="002060"/>
                </a:solidFill>
              </a:rPr>
              <a:t>обеспечить исполнение государственных гарантий (в вопросах поддержки семьи, поддержки разнообразия детства</a:t>
            </a:r>
            <a:r>
              <a:rPr lang="ru-RU" sz="4300" b="1" dirty="0" smtClean="0">
                <a:solidFill>
                  <a:srgbClr val="002060"/>
                </a:solidFill>
              </a:rPr>
              <a:t>);</a:t>
            </a:r>
          </a:p>
          <a:p>
            <a:pPr>
              <a:lnSpc>
                <a:spcPct val="120000"/>
              </a:lnSpc>
            </a:pPr>
            <a:endParaRPr lang="ru-RU" sz="4000" dirty="0"/>
          </a:p>
          <a:p>
            <a:endParaRPr lang="ru-RU" sz="4000" dirty="0" smtClean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1581013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642350" cy="6191250"/>
          </a:xfrm>
        </p:spPr>
        <p:txBody>
          <a:bodyPr>
            <a:normAutofit fontScale="85000" lnSpcReduction="20000"/>
          </a:bodyPr>
          <a:lstStyle/>
          <a:p>
            <a:pPr marL="45720" lvl="0" indent="0" algn="just">
              <a:lnSpc>
                <a:spcPct val="120000"/>
              </a:lnSpc>
              <a:buNone/>
            </a:pPr>
            <a:r>
              <a:rPr lang="ru-RU" sz="2400" b="1" u="sng" dirty="0">
                <a:solidFill>
                  <a:srgbClr val="C00000"/>
                </a:solidFill>
              </a:rPr>
              <a:t>Стандарт - </a:t>
            </a:r>
            <a:endParaRPr lang="ru-RU" sz="2400" b="1" dirty="0">
              <a:solidFill>
                <a:srgbClr val="002060"/>
              </a:solidFill>
            </a:endParaRP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 учитывает зону ближайшего развития ребенка;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задает умение педагога действовать в </a:t>
            </a:r>
            <a:r>
              <a:rPr lang="ru-RU" sz="2400" b="1" u="sng" dirty="0">
                <a:solidFill>
                  <a:srgbClr val="002060"/>
                </a:solidFill>
              </a:rPr>
              <a:t>зоне ближайшего развития;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подчеркивает обязанность государства предоставить место в детском саду. (дошкольное образование - первый уровень общего образования);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не предполагает аттестацию детей; 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дает </a:t>
            </a:r>
            <a:r>
              <a:rPr lang="ru-RU" sz="2400" b="1" i="1" dirty="0">
                <a:solidFill>
                  <a:srgbClr val="002060"/>
                </a:solidFill>
              </a:rPr>
              <a:t>навигацию (ориентиры</a:t>
            </a:r>
            <a:r>
              <a:rPr lang="ru-RU" sz="2400" b="1" dirty="0">
                <a:solidFill>
                  <a:srgbClr val="002060"/>
                </a:solidFill>
              </a:rPr>
              <a:t>) культуре, обществу с решением вопроса;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разрабатывали люди с разными мнениями и позициями;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это есть модернизация и совершенствование системы дошкольного образования;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опирается на культурно-историческую концепцию Л.С. Выготского;</a:t>
            </a:r>
          </a:p>
          <a:p>
            <a:pPr lvl="0" algn="just">
              <a:lnSpc>
                <a:spcPct val="120000"/>
              </a:lnSpc>
            </a:pPr>
            <a:r>
              <a:rPr lang="ru-RU" sz="2400" b="1" dirty="0">
                <a:solidFill>
                  <a:srgbClr val="002060"/>
                </a:solidFill>
              </a:rPr>
              <a:t>ставит цель - культурное развитие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48076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719138" y="260350"/>
            <a:ext cx="8424862" cy="63373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РИСКИ РЕАЛИЗАЦИИ </a:t>
            </a:r>
            <a:r>
              <a:rPr lang="ru-RU" sz="2000" b="1" u="sng" dirty="0" smtClean="0">
                <a:solidFill>
                  <a:srgbClr val="C00000"/>
                </a:solidFill>
              </a:rPr>
              <a:t>ФГОС ДО:</a:t>
            </a:r>
            <a:endParaRPr lang="ru-RU" dirty="0"/>
          </a:p>
          <a:p>
            <a:pPr lvl="0" algn="just"/>
            <a:r>
              <a:rPr lang="ru-RU" sz="1900" b="1" dirty="0" smtClean="0">
                <a:solidFill>
                  <a:srgbClr val="002060"/>
                </a:solidFill>
              </a:rPr>
              <a:t>«</a:t>
            </a:r>
            <a:r>
              <a:rPr lang="ru-RU" sz="1900" b="1" dirty="0" err="1" smtClean="0">
                <a:solidFill>
                  <a:srgbClr val="002060"/>
                </a:solidFill>
              </a:rPr>
              <a:t>Надвижение</a:t>
            </a:r>
            <a:r>
              <a:rPr lang="ru-RU" sz="1900" b="1" dirty="0" smtClean="0">
                <a:solidFill>
                  <a:srgbClr val="002060"/>
                </a:solidFill>
              </a:rPr>
              <a:t>» </a:t>
            </a:r>
            <a:r>
              <a:rPr lang="ru-RU" sz="1900" b="1" dirty="0">
                <a:solidFill>
                  <a:srgbClr val="002060"/>
                </a:solidFill>
              </a:rPr>
              <a:t>школы на дошкольное </a:t>
            </a:r>
            <a:r>
              <a:rPr lang="ru-RU" sz="1900" b="1" dirty="0" smtClean="0">
                <a:solidFill>
                  <a:srgbClr val="002060"/>
                </a:solidFill>
              </a:rPr>
              <a:t>детство(агрессивная «</a:t>
            </a:r>
            <a:r>
              <a:rPr lang="ru-RU" sz="1900" b="1" dirty="0" err="1" smtClean="0">
                <a:solidFill>
                  <a:srgbClr val="002060"/>
                </a:solidFill>
              </a:rPr>
              <a:t>школяризация</a:t>
            </a:r>
            <a:r>
              <a:rPr lang="ru-RU" sz="1900" b="1" dirty="0" smtClean="0">
                <a:solidFill>
                  <a:srgbClr val="002060"/>
                </a:solidFill>
              </a:rPr>
              <a:t>»);</a:t>
            </a:r>
            <a:endParaRPr lang="ru-RU" sz="1900" b="1" dirty="0">
              <a:solidFill>
                <a:srgbClr val="002060"/>
              </a:solidFill>
            </a:endParaRPr>
          </a:p>
          <a:p>
            <a:pPr algn="just"/>
            <a:r>
              <a:rPr lang="ru-RU" sz="1900" b="1" dirty="0" smtClean="0">
                <a:solidFill>
                  <a:srgbClr val="002060"/>
                </a:solidFill>
              </a:rPr>
              <a:t>Оценка ребенка дошкольного возраста: </a:t>
            </a:r>
            <a:r>
              <a:rPr lang="ru-RU" sz="1900" b="1" dirty="0">
                <a:solidFill>
                  <a:srgbClr val="002060"/>
                </a:solidFill>
              </a:rPr>
              <a:t>нельзя подходить с одной </a:t>
            </a:r>
            <a:r>
              <a:rPr lang="ru-RU" sz="1900" b="1" dirty="0" smtClean="0">
                <a:solidFill>
                  <a:srgbClr val="002060"/>
                </a:solidFill>
              </a:rPr>
              <a:t>меркой;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 err="1">
                <a:solidFill>
                  <a:srgbClr val="002060"/>
                </a:solidFill>
              </a:rPr>
              <a:t>Санпины</a:t>
            </a:r>
            <a:r>
              <a:rPr lang="ru-RU" sz="1900" b="1" dirty="0">
                <a:solidFill>
                  <a:srgbClr val="002060"/>
                </a:solidFill>
              </a:rPr>
              <a:t> – </a:t>
            </a:r>
            <a:r>
              <a:rPr lang="ru-RU" sz="1900" b="1" dirty="0" smtClean="0">
                <a:solidFill>
                  <a:srgbClr val="002060"/>
                </a:solidFill>
              </a:rPr>
              <a:t>ограничивают деятельность детского сада. (необходимо смягчение норм);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 smtClean="0">
                <a:solidFill>
                  <a:srgbClr val="002060"/>
                </a:solidFill>
              </a:rPr>
              <a:t>Депривация детской игры;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 smtClean="0">
                <a:solidFill>
                  <a:srgbClr val="002060"/>
                </a:solidFill>
              </a:rPr>
              <a:t>Информационная социализация детей;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 smtClean="0">
                <a:solidFill>
                  <a:srgbClr val="002060"/>
                </a:solidFill>
              </a:rPr>
              <a:t>Преобладание </a:t>
            </a:r>
            <a:r>
              <a:rPr lang="ru-RU" sz="1900" b="1" u="sng" dirty="0">
                <a:solidFill>
                  <a:srgbClr val="002060"/>
                </a:solidFill>
              </a:rPr>
              <a:t>контроля в образовании </a:t>
            </a:r>
            <a:r>
              <a:rPr lang="ru-RU" sz="1900" b="1" dirty="0">
                <a:solidFill>
                  <a:srgbClr val="002060"/>
                </a:solidFill>
              </a:rPr>
              <a:t>над </a:t>
            </a:r>
            <a:r>
              <a:rPr lang="ru-RU" sz="1900" b="1" u="sng" dirty="0">
                <a:solidFill>
                  <a:srgbClr val="002060"/>
                </a:solidFill>
              </a:rPr>
              <a:t>развитием в </a:t>
            </a:r>
            <a:r>
              <a:rPr lang="ru-RU" sz="1900" b="1" u="sng" dirty="0" smtClean="0">
                <a:solidFill>
                  <a:srgbClr val="002060"/>
                </a:solidFill>
              </a:rPr>
              <a:t>образовании;</a:t>
            </a:r>
            <a:endParaRPr lang="ru-RU" sz="1900" b="1" u="sng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>
                <a:solidFill>
                  <a:srgbClr val="002060"/>
                </a:solidFill>
              </a:rPr>
              <a:t> </a:t>
            </a:r>
            <a:r>
              <a:rPr lang="ru-RU" sz="1900" b="1" dirty="0" smtClean="0">
                <a:solidFill>
                  <a:srgbClr val="002060"/>
                </a:solidFill>
              </a:rPr>
              <a:t>Познание </a:t>
            </a:r>
            <a:r>
              <a:rPr lang="ru-RU" sz="1900" b="1" dirty="0">
                <a:solidFill>
                  <a:srgbClr val="002060"/>
                </a:solidFill>
              </a:rPr>
              <a:t>не самоцель, а через </a:t>
            </a:r>
            <a:r>
              <a:rPr lang="ru-RU" sz="1900" b="1" dirty="0" smtClean="0">
                <a:solidFill>
                  <a:srgbClr val="002060"/>
                </a:solidFill>
              </a:rPr>
              <a:t>игру;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>
                <a:solidFill>
                  <a:srgbClr val="002060"/>
                </a:solidFill>
              </a:rPr>
              <a:t> </a:t>
            </a:r>
            <a:r>
              <a:rPr lang="ru-RU" sz="1900" b="1" dirty="0" smtClean="0">
                <a:solidFill>
                  <a:srgbClr val="002060"/>
                </a:solidFill>
              </a:rPr>
              <a:t>Формальная </a:t>
            </a:r>
            <a:r>
              <a:rPr lang="ru-RU" sz="1900" b="1" dirty="0">
                <a:solidFill>
                  <a:srgbClr val="002060"/>
                </a:solidFill>
              </a:rPr>
              <a:t>проверка детей на наличие или </a:t>
            </a:r>
            <a:r>
              <a:rPr lang="ru-RU" sz="1900" b="1" dirty="0" smtClean="0">
                <a:solidFill>
                  <a:srgbClr val="002060"/>
                </a:solidFill>
              </a:rPr>
              <a:t>отсутствие способностей</a:t>
            </a:r>
            <a:r>
              <a:rPr lang="ru-RU" sz="1900" b="1" dirty="0">
                <a:solidFill>
                  <a:srgbClr val="002060"/>
                </a:solidFill>
              </a:rPr>
              <a:t>, </a:t>
            </a:r>
            <a:r>
              <a:rPr lang="ru-RU" sz="1900" b="1" dirty="0" smtClean="0">
                <a:solidFill>
                  <a:srgbClr val="002060"/>
                </a:solidFill>
              </a:rPr>
              <a:t>навыков;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>
                <a:solidFill>
                  <a:srgbClr val="002060"/>
                </a:solidFill>
              </a:rPr>
              <a:t> </a:t>
            </a:r>
            <a:r>
              <a:rPr lang="ru-RU" sz="1900" b="1" dirty="0" smtClean="0">
                <a:solidFill>
                  <a:srgbClr val="002060"/>
                </a:solidFill>
              </a:rPr>
              <a:t>Проверка </a:t>
            </a:r>
            <a:r>
              <a:rPr lang="ru-RU" sz="1900" b="1" dirty="0">
                <a:solidFill>
                  <a:srgbClr val="002060"/>
                </a:solidFill>
              </a:rPr>
              <a:t>чиновниками </a:t>
            </a:r>
            <a:r>
              <a:rPr lang="ru-RU" sz="1900" b="1" dirty="0" smtClean="0">
                <a:solidFill>
                  <a:srgbClr val="002060"/>
                </a:solidFill>
              </a:rPr>
              <a:t>эффективности </a:t>
            </a:r>
            <a:r>
              <a:rPr lang="ru-RU" sz="1900" b="1" dirty="0">
                <a:solidFill>
                  <a:srgbClr val="002060"/>
                </a:solidFill>
              </a:rPr>
              <a:t>работы </a:t>
            </a:r>
            <a:r>
              <a:rPr lang="ru-RU" sz="1900" b="1" dirty="0" smtClean="0">
                <a:solidFill>
                  <a:srgbClr val="002060"/>
                </a:solidFill>
              </a:rPr>
              <a:t>ДОО;</a:t>
            </a:r>
            <a:endParaRPr lang="ru-RU" sz="1900" b="1" dirty="0">
              <a:solidFill>
                <a:srgbClr val="002060"/>
              </a:solidFill>
            </a:endParaRPr>
          </a:p>
          <a:p>
            <a:pPr lvl="0" algn="just"/>
            <a:r>
              <a:rPr lang="ru-RU" sz="1900" b="1" dirty="0">
                <a:solidFill>
                  <a:srgbClr val="002060"/>
                </a:solidFill>
              </a:rPr>
              <a:t>Административная борьба с тем лучшим, что накоплено в системе </a:t>
            </a:r>
            <a:r>
              <a:rPr lang="ru-RU" sz="1900" b="1" dirty="0" smtClean="0">
                <a:solidFill>
                  <a:srgbClr val="002060"/>
                </a:solidFill>
              </a:rPr>
              <a:t>отечественного дошкольного образования.</a:t>
            </a:r>
            <a:endParaRPr lang="ru-RU" sz="19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06505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188913"/>
            <a:ext cx="8713787" cy="6335712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b="1" u="sng" dirty="0">
                <a:solidFill>
                  <a:srgbClr val="C00000"/>
                </a:solidFill>
              </a:rPr>
              <a:t>РЕКОМЕНДОВАНО: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b="1" i="1" dirty="0" smtClean="0">
                <a:solidFill>
                  <a:srgbClr val="FF0000"/>
                </a:solidFill>
              </a:rPr>
              <a:t>исключить </a:t>
            </a:r>
            <a:r>
              <a:rPr lang="ru-RU" b="1" i="1" dirty="0">
                <a:solidFill>
                  <a:srgbClr val="FF0000"/>
                </a:solidFill>
              </a:rPr>
              <a:t>до </a:t>
            </a:r>
            <a:r>
              <a:rPr lang="ru-RU" b="1" i="1" dirty="0" smtClean="0">
                <a:solidFill>
                  <a:srgbClr val="FF0000"/>
                </a:solidFill>
              </a:rPr>
              <a:t>01.09.2014 </a:t>
            </a:r>
            <a:r>
              <a:rPr lang="ru-RU" b="1" i="1" dirty="0">
                <a:solidFill>
                  <a:srgbClr val="FF0000"/>
                </a:solidFill>
              </a:rPr>
              <a:t>г. все проверки ООП </a:t>
            </a:r>
            <a:r>
              <a:rPr lang="ru-RU" b="1" i="1" dirty="0" smtClean="0">
                <a:solidFill>
                  <a:srgbClr val="FF0000"/>
                </a:solidFill>
              </a:rPr>
              <a:t>ДО !;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осуществлять проверку </a:t>
            </a:r>
            <a:r>
              <a:rPr lang="ru-RU" b="1" dirty="0">
                <a:solidFill>
                  <a:srgbClr val="002060"/>
                </a:solidFill>
              </a:rPr>
              <a:t>только </a:t>
            </a:r>
            <a:r>
              <a:rPr lang="ru-RU" b="1" dirty="0" smtClean="0">
                <a:solidFill>
                  <a:srgbClr val="002060"/>
                </a:solidFill>
              </a:rPr>
              <a:t>охраны </a:t>
            </a:r>
            <a:r>
              <a:rPr lang="ru-RU" b="1" dirty="0">
                <a:solidFill>
                  <a:srgbClr val="002060"/>
                </a:solidFill>
              </a:rPr>
              <a:t>жизни и здоровья </a:t>
            </a:r>
            <a:r>
              <a:rPr lang="ru-RU" b="1" dirty="0" smtClean="0">
                <a:solidFill>
                  <a:srgbClr val="002060"/>
                </a:solidFill>
              </a:rPr>
              <a:t>детей;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вместо </a:t>
            </a:r>
            <a:r>
              <a:rPr lang="ru-RU" b="1" dirty="0">
                <a:solidFill>
                  <a:srgbClr val="002060"/>
                </a:solidFill>
              </a:rPr>
              <a:t>«воспитатель» </a:t>
            </a:r>
            <a:r>
              <a:rPr lang="ru-RU" b="1" dirty="0" smtClean="0">
                <a:solidFill>
                  <a:srgbClr val="002060"/>
                </a:solidFill>
              </a:rPr>
              <a:t> ввести понятие «педагог ДОО»;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педагог ДОО должен </a:t>
            </a:r>
            <a:r>
              <a:rPr lang="ru-RU" b="1" dirty="0">
                <a:solidFill>
                  <a:srgbClr val="002060"/>
                </a:solidFill>
              </a:rPr>
              <a:t>иметь </a:t>
            </a:r>
            <a:r>
              <a:rPr lang="ru-RU" b="1" dirty="0" smtClean="0">
                <a:solidFill>
                  <a:srgbClr val="002060"/>
                </a:solidFill>
              </a:rPr>
              <a:t>уровень бакалавра;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п</a:t>
            </a:r>
            <a:r>
              <a:rPr lang="ru-RU" b="1" dirty="0" smtClean="0">
                <a:solidFill>
                  <a:srgbClr val="002060"/>
                </a:solidFill>
              </a:rPr>
              <a:t>рописать в ФГОС ДО возрастные группы;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нужен терминологический словарь</a:t>
            </a:r>
            <a:r>
              <a:rPr lang="ru-RU" b="1" dirty="0">
                <a:solidFill>
                  <a:srgbClr val="002060"/>
                </a:solidFill>
              </a:rPr>
              <a:t>!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включить воспитание как ключевое понятие системы дошкольного воспитания;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должна быть отражена элементарная система обучения </a:t>
            </a:r>
            <a:r>
              <a:rPr lang="ru-RU" b="1" dirty="0" smtClean="0">
                <a:solidFill>
                  <a:srgbClr val="002060"/>
                </a:solidFill>
              </a:rPr>
              <a:t>!</a:t>
            </a:r>
            <a:endParaRPr lang="ru-RU" b="1" dirty="0">
              <a:solidFill>
                <a:srgbClr val="002060"/>
              </a:solidFill>
            </a:endParaRPr>
          </a:p>
          <a:p>
            <a:pPr lvl="0" algn="ctr"/>
            <a:r>
              <a:rPr lang="ru-RU" b="1" u="sng" dirty="0">
                <a:solidFill>
                  <a:srgbClr val="C00000"/>
                </a:solidFill>
              </a:rPr>
              <a:t>В </a:t>
            </a:r>
            <a:r>
              <a:rPr lang="ru-RU" b="1" u="sng" dirty="0" smtClean="0">
                <a:solidFill>
                  <a:srgbClr val="C00000"/>
                </a:solidFill>
              </a:rPr>
              <a:t>ФГОС </a:t>
            </a:r>
            <a:r>
              <a:rPr lang="ru-RU" b="1" u="sng" dirty="0">
                <a:solidFill>
                  <a:srgbClr val="C00000"/>
                </a:solidFill>
              </a:rPr>
              <a:t>ДО не будет: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ЕГЭ и ИГА для дошкольников;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контроля</a:t>
            </a:r>
            <a:r>
              <a:rPr lang="ru-RU" b="1" dirty="0">
                <a:solidFill>
                  <a:srgbClr val="002060"/>
                </a:solidFill>
              </a:rPr>
              <a:t>, тестирования качеств  </a:t>
            </a:r>
            <a:r>
              <a:rPr lang="ru-RU" b="1" dirty="0" smtClean="0">
                <a:solidFill>
                  <a:srgbClr val="002060"/>
                </a:solidFill>
              </a:rPr>
              <a:t>детей;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школьных </a:t>
            </a:r>
            <a:r>
              <a:rPr lang="ru-RU" b="1" dirty="0">
                <a:solidFill>
                  <a:srgbClr val="002060"/>
                </a:solidFill>
              </a:rPr>
              <a:t>форм </a:t>
            </a:r>
            <a:r>
              <a:rPr lang="ru-RU" b="1" dirty="0" smtClean="0">
                <a:solidFill>
                  <a:srgbClr val="002060"/>
                </a:solidFill>
              </a:rPr>
              <a:t>жизни;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школа «не переедет» </a:t>
            </a:r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мир </a:t>
            </a:r>
            <a:r>
              <a:rPr lang="ru-RU" b="1" dirty="0" smtClean="0">
                <a:solidFill>
                  <a:srgbClr val="002060"/>
                </a:solidFill>
              </a:rPr>
              <a:t>детства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8167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476250"/>
            <a:ext cx="8280400" cy="5905500"/>
          </a:xfrm>
        </p:spPr>
        <p:txBody>
          <a:bodyPr/>
          <a:lstStyle/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ВРЕМЕННЫЕ (ПРИМЕРНЫЕ) ТРЕБОВАНИЯ </a:t>
            </a: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К СОДЕРЖАНИЮ И МЕТОДАМ ДОШКОЛЬНОГО </a:t>
            </a: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ОБРАЗОВАНИЯ</a:t>
            </a: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ФЕДЕРАЛЬНЫЕ ГОСУДАРСТВЕННЫЕ ТРЕБОВАНИЯ </a:t>
            </a: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(ФГТ)</a:t>
            </a: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ФЕДЕРАЛЬНЫЙ ГОСУДАРСТВЕННЫЙ СТАНДАРТ ДОШКОЛЬНОГО ОБРАЗОВАНИЯ</a:t>
            </a: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(ФГОС ДО)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02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642350" cy="6119813"/>
          </a:xfrm>
        </p:spPr>
        <p:txBody>
          <a:bodyPr>
            <a:normAutofit/>
          </a:bodyPr>
          <a:lstStyle/>
          <a:p>
            <a:pPr marL="45720" lv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Что дальше?</a:t>
            </a:r>
          </a:p>
          <a:p>
            <a:pPr marL="45720" lvl="0" indent="0" algn="ctr"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Постановление </a:t>
            </a:r>
            <a:r>
              <a:rPr lang="ru-RU" sz="2000" b="1" u="sng" dirty="0">
                <a:solidFill>
                  <a:srgbClr val="002060"/>
                </a:solidFill>
              </a:rPr>
              <a:t>Правительства РФ № 142 </a:t>
            </a:r>
            <a:endParaRPr lang="ru-RU" sz="2000" b="1" u="sng" dirty="0" smtClean="0">
              <a:solidFill>
                <a:srgbClr val="002060"/>
              </a:solidFill>
            </a:endParaRPr>
          </a:p>
          <a:p>
            <a:pPr marL="45720" lvl="0" indent="0" algn="ctr">
              <a:buNone/>
            </a:pPr>
            <a:r>
              <a:rPr lang="ru-RU" sz="2000" b="1" u="sng" dirty="0" smtClean="0">
                <a:solidFill>
                  <a:srgbClr val="002060"/>
                </a:solidFill>
              </a:rPr>
              <a:t>«</a:t>
            </a:r>
            <a:r>
              <a:rPr lang="ru-RU" sz="2000" b="1" u="sng" dirty="0">
                <a:solidFill>
                  <a:srgbClr val="002060"/>
                </a:solidFill>
              </a:rPr>
              <a:t>Об </a:t>
            </a:r>
            <a:r>
              <a:rPr lang="ru-RU" sz="2000" b="1" u="sng" dirty="0" smtClean="0">
                <a:solidFill>
                  <a:srgbClr val="002060"/>
                </a:solidFill>
              </a:rPr>
              <a:t>утверждении </a:t>
            </a:r>
            <a:r>
              <a:rPr lang="ru-RU" sz="2000" b="1" u="sng" dirty="0">
                <a:solidFill>
                  <a:srgbClr val="002060"/>
                </a:solidFill>
              </a:rPr>
              <a:t>правил </a:t>
            </a:r>
            <a:r>
              <a:rPr lang="ru-RU" sz="2000" b="1" u="sng" dirty="0" smtClean="0">
                <a:solidFill>
                  <a:srgbClr val="002060"/>
                </a:solidFill>
              </a:rPr>
              <a:t>разработки и принятия </a:t>
            </a:r>
            <a:r>
              <a:rPr lang="ru-RU" sz="2000" b="1" u="sng" dirty="0">
                <a:solidFill>
                  <a:srgbClr val="002060"/>
                </a:solidFill>
              </a:rPr>
              <a:t>ФГОС».</a:t>
            </a:r>
          </a:p>
          <a:p>
            <a:pPr algn="ctr"/>
            <a:r>
              <a:rPr lang="ru-RU" b="1" u="sng" dirty="0">
                <a:solidFill>
                  <a:srgbClr val="C00000"/>
                </a:solidFill>
              </a:rPr>
              <a:t>Регламент:</a:t>
            </a: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Размещение Проекта на сайте;</a:t>
            </a:r>
            <a:endParaRPr lang="ru-RU" sz="2000" b="1" dirty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Рассылка;</a:t>
            </a: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Сбор замечаний;</a:t>
            </a:r>
            <a:endParaRPr lang="ru-RU" sz="2000" b="1" dirty="0">
              <a:solidFill>
                <a:srgbClr val="002060"/>
              </a:solidFill>
            </a:endParaRP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Совет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по утверждению ФГОС</a:t>
            </a:r>
            <a:r>
              <a:rPr lang="ru-RU" sz="2000" b="1" dirty="0">
                <a:solidFill>
                  <a:srgbClr val="002060"/>
                </a:solidFill>
              </a:rPr>
              <a:t>: </a:t>
            </a:r>
            <a:r>
              <a:rPr lang="ru-RU" sz="2000" b="1" i="1" dirty="0">
                <a:solidFill>
                  <a:srgbClr val="002060"/>
                </a:solidFill>
              </a:rPr>
              <a:t>принять, доработать, отклонить.</a:t>
            </a:r>
          </a:p>
          <a:p>
            <a:pPr marL="45720" indent="0" algn="just"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i="1" u="sng" dirty="0" smtClean="0">
                <a:solidFill>
                  <a:srgbClr val="002060"/>
                </a:solidFill>
              </a:rPr>
              <a:t> </a:t>
            </a:r>
            <a:r>
              <a:rPr lang="ru-RU" sz="2000" b="1" u="sng" dirty="0">
                <a:solidFill>
                  <a:srgbClr val="C00000"/>
                </a:solidFill>
              </a:rPr>
              <a:t>С 1 </a:t>
            </a:r>
            <a:r>
              <a:rPr lang="ru-RU" sz="2000" b="1" u="sng" dirty="0" smtClean="0">
                <a:solidFill>
                  <a:srgbClr val="C00000"/>
                </a:solidFill>
              </a:rPr>
              <a:t>сентября </a:t>
            </a:r>
            <a:r>
              <a:rPr lang="ru-RU" sz="2000" b="1" u="sng" dirty="0">
                <a:solidFill>
                  <a:srgbClr val="C00000"/>
                </a:solidFill>
              </a:rPr>
              <a:t>до </a:t>
            </a:r>
            <a:r>
              <a:rPr lang="ru-RU" sz="2000" b="1" u="sng" dirty="0" smtClean="0">
                <a:solidFill>
                  <a:srgbClr val="C00000"/>
                </a:solidFill>
              </a:rPr>
              <a:t>декабрь 2013 </a:t>
            </a:r>
            <a:r>
              <a:rPr lang="ru-RU" sz="2000" b="1" u="sng" dirty="0">
                <a:solidFill>
                  <a:srgbClr val="C00000"/>
                </a:solidFill>
              </a:rPr>
              <a:t>г. – этап апробации:</a:t>
            </a:r>
            <a:endParaRPr lang="ru-RU" sz="2000" b="1" dirty="0">
              <a:solidFill>
                <a:srgbClr val="C0000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в экспериментальном </a:t>
            </a:r>
            <a:r>
              <a:rPr lang="ru-RU" sz="2000" b="1" dirty="0">
                <a:solidFill>
                  <a:srgbClr val="002060"/>
                </a:solidFill>
              </a:rPr>
              <a:t>режиме, 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ведение ФГОС ДО (Осторожно! Не </a:t>
            </a:r>
            <a:r>
              <a:rPr lang="ru-RU" sz="2000" b="1" dirty="0">
                <a:solidFill>
                  <a:srgbClr val="002060"/>
                </a:solidFill>
              </a:rPr>
              <a:t>навреди </a:t>
            </a:r>
            <a:r>
              <a:rPr lang="ru-RU" sz="2000" b="1" dirty="0" smtClean="0">
                <a:solidFill>
                  <a:srgbClr val="002060"/>
                </a:solidFill>
              </a:rPr>
              <a:t>!)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С </a:t>
            </a:r>
            <a:r>
              <a:rPr lang="ru-RU" sz="2000" b="1" dirty="0">
                <a:solidFill>
                  <a:srgbClr val="C00000"/>
                </a:solidFill>
              </a:rPr>
              <a:t>1 </a:t>
            </a:r>
            <a:r>
              <a:rPr lang="ru-RU" sz="2000" b="1" dirty="0" smtClean="0">
                <a:solidFill>
                  <a:srgbClr val="C00000"/>
                </a:solidFill>
              </a:rPr>
              <a:t>сентября </a:t>
            </a:r>
            <a:r>
              <a:rPr lang="ru-RU" sz="2000" b="1" dirty="0">
                <a:solidFill>
                  <a:srgbClr val="C00000"/>
                </a:solidFill>
              </a:rPr>
              <a:t>всеобщего введения </a:t>
            </a:r>
            <a:r>
              <a:rPr lang="ru-RU" sz="2000" b="1" dirty="0" smtClean="0">
                <a:solidFill>
                  <a:srgbClr val="C00000"/>
                </a:solidFill>
              </a:rPr>
              <a:t>ФГОС НЕ БУДЕТ!</a:t>
            </a:r>
            <a:endParaRPr lang="ru-RU" sz="2000" b="1" dirty="0">
              <a:solidFill>
                <a:srgbClr val="C00000"/>
              </a:solidFill>
            </a:endParaRP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</a:rPr>
              <a:t>будет </a:t>
            </a:r>
            <a:r>
              <a:rPr lang="ru-RU" sz="2000" b="1" u="sng" dirty="0">
                <a:solidFill>
                  <a:srgbClr val="002060"/>
                </a:solidFill>
              </a:rPr>
              <a:t>переходный период!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35190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46113" y="333375"/>
            <a:ext cx="8497887" cy="6048375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28 августа </a:t>
            </a:r>
            <a:r>
              <a:rPr lang="ru-RU" b="1" dirty="0" smtClean="0">
                <a:solidFill>
                  <a:srgbClr val="C00000"/>
                </a:solidFill>
              </a:rPr>
              <a:t>2013 </a:t>
            </a:r>
            <a:r>
              <a:rPr lang="ru-RU" b="1" dirty="0">
                <a:solidFill>
                  <a:srgbClr val="C00000"/>
                </a:solidFill>
              </a:rPr>
              <a:t>г. 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Совет </a:t>
            </a:r>
            <a:r>
              <a:rPr lang="ru-RU" b="1" dirty="0" err="1" smtClean="0">
                <a:solidFill>
                  <a:srgbClr val="C00000"/>
                </a:solidFill>
              </a:rPr>
              <a:t>Минобрнауки</a:t>
            </a:r>
            <a:r>
              <a:rPr lang="ru-RU" b="1" dirty="0" smtClean="0">
                <a:solidFill>
                  <a:srgbClr val="C00000"/>
                </a:solidFill>
              </a:rPr>
              <a:t> РФ </a:t>
            </a:r>
            <a:r>
              <a:rPr lang="ru-RU" b="1" dirty="0">
                <a:solidFill>
                  <a:srgbClr val="C00000"/>
                </a:solidFill>
              </a:rPr>
              <a:t>по ФГОС </a:t>
            </a:r>
            <a:r>
              <a:rPr lang="ru-RU" b="1" u="sng" dirty="0">
                <a:solidFill>
                  <a:srgbClr val="C00000"/>
                </a:solidFill>
              </a:rPr>
              <a:t>утвердил ФГОС ДО.</a:t>
            </a:r>
          </a:p>
          <a:p>
            <a:pPr marL="45720" indent="0"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ТЕПЕРЬ: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дошкольное образование впервые стало самостоятельным уровнем общего </a:t>
            </a:r>
            <a:r>
              <a:rPr lang="ru-RU" b="1" dirty="0" smtClean="0">
                <a:solidFill>
                  <a:srgbClr val="002060"/>
                </a:solidFill>
              </a:rPr>
              <a:t>образования;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признание </a:t>
            </a:r>
            <a:r>
              <a:rPr lang="ru-RU" b="1" dirty="0">
                <a:solidFill>
                  <a:srgbClr val="002060"/>
                </a:solidFill>
              </a:rPr>
              <a:t>значимости дошкольного образования в развитии </a:t>
            </a:r>
            <a:r>
              <a:rPr lang="ru-RU" b="1" dirty="0" smtClean="0">
                <a:solidFill>
                  <a:srgbClr val="002060"/>
                </a:solidFill>
              </a:rPr>
              <a:t>ребенка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повышение требований к дошкольному </a:t>
            </a:r>
            <a:r>
              <a:rPr lang="ru-RU" b="1" dirty="0" smtClean="0">
                <a:solidFill>
                  <a:srgbClr val="002060"/>
                </a:solidFill>
              </a:rPr>
              <a:t>образованию;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детство рассматривается в контексте </a:t>
            </a:r>
            <a:r>
              <a:rPr lang="ru-RU" b="1" dirty="0" smtClean="0">
                <a:solidFill>
                  <a:srgbClr val="FF0000"/>
                </a:solidFill>
              </a:rPr>
              <a:t>«культуры достоинства».</a:t>
            </a:r>
          </a:p>
          <a:p>
            <a:pPr lvl="0" algn="ctr"/>
            <a:r>
              <a:rPr lang="ru-RU" b="1" u="sng" dirty="0" smtClean="0">
                <a:solidFill>
                  <a:srgbClr val="002060"/>
                </a:solidFill>
              </a:rPr>
              <a:t>В </a:t>
            </a:r>
            <a:r>
              <a:rPr lang="ru-RU" b="1" u="sng" dirty="0">
                <a:solidFill>
                  <a:srgbClr val="002060"/>
                </a:solidFill>
              </a:rPr>
              <a:t>этой системе: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ребёнка </a:t>
            </a:r>
            <a:r>
              <a:rPr lang="ru-RU" b="1" dirty="0">
                <a:solidFill>
                  <a:srgbClr val="002060"/>
                </a:solidFill>
              </a:rPr>
              <a:t>ценят, а не </a:t>
            </a:r>
            <a:r>
              <a:rPr lang="ru-RU" b="1" dirty="0" smtClean="0">
                <a:solidFill>
                  <a:srgbClr val="002060"/>
                </a:solidFill>
              </a:rPr>
              <a:t>оценивают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</a:rPr>
              <a:t>детство является самоценным этапом, а не только подготовкой к школе; </a:t>
            </a:r>
          </a:p>
          <a:p>
            <a:r>
              <a:rPr lang="ru-RU" b="1" dirty="0">
                <a:solidFill>
                  <a:srgbClr val="002060"/>
                </a:solidFill>
              </a:rPr>
              <a:t>образование выступает как институт социализации и индивидуализации и не сводится к сфере </a:t>
            </a:r>
            <a:r>
              <a:rPr lang="ru-RU" b="1" dirty="0" smtClean="0">
                <a:solidFill>
                  <a:srgbClr val="002060"/>
                </a:solidFill>
              </a:rPr>
              <a:t>услуг;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сновной является Культурно-историческая концепция;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это </a:t>
            </a:r>
            <a:r>
              <a:rPr lang="ru-RU" b="1" dirty="0">
                <a:solidFill>
                  <a:srgbClr val="002060"/>
                </a:solidFill>
              </a:rPr>
              <a:t>стандарт вариативности образования в условиях разнообразия </a:t>
            </a:r>
            <a:r>
              <a:rPr lang="ru-RU" b="1" dirty="0" smtClean="0">
                <a:solidFill>
                  <a:srgbClr val="002060"/>
                </a:solidFill>
              </a:rPr>
              <a:t>детства;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э</a:t>
            </a:r>
            <a:r>
              <a:rPr lang="ru-RU" b="1" dirty="0" smtClean="0">
                <a:solidFill>
                  <a:srgbClr val="002060"/>
                </a:solidFill>
              </a:rPr>
              <a:t>то </a:t>
            </a:r>
            <a:r>
              <a:rPr lang="ru-RU" b="1" dirty="0">
                <a:solidFill>
                  <a:srgbClr val="002060"/>
                </a:solidFill>
              </a:rPr>
              <a:t>стандарт </a:t>
            </a:r>
            <a:r>
              <a:rPr lang="ru-RU" b="1" dirty="0" smtClean="0">
                <a:solidFill>
                  <a:srgbClr val="002060"/>
                </a:solidFill>
              </a:rPr>
              <a:t>условий;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вариативности дошкольного образования;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образование как  механизм поддержки разнообразия </a:t>
            </a:r>
            <a:r>
              <a:rPr lang="ru-RU" b="1" dirty="0" smtClean="0">
                <a:solidFill>
                  <a:srgbClr val="002060"/>
                </a:solidFill>
              </a:rPr>
              <a:t>систем;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 ключевой принцип стандарта – поддержка разнообразия ребёнка 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 переход от </a:t>
            </a:r>
            <a:r>
              <a:rPr lang="ru-RU" b="1" u="sng" dirty="0">
                <a:solidFill>
                  <a:srgbClr val="002060"/>
                </a:solidFill>
              </a:rPr>
              <a:t>диагностики контроля к диагностике </a:t>
            </a:r>
            <a:r>
              <a:rPr lang="ru-RU" b="1" u="sng" dirty="0" smtClean="0">
                <a:solidFill>
                  <a:srgbClr val="002060"/>
                </a:solidFill>
              </a:rPr>
              <a:t>развития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89024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74675" y="333375"/>
            <a:ext cx="8569325" cy="6119813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b="1" dirty="0">
                <a:solidFill>
                  <a:srgbClr val="002060"/>
                </a:solidFill>
              </a:rPr>
              <a:t>Центральная  технология стандарта – это развивающее взаимодействие ребёнка со взрослыми и со сверстниками, а не только одностороннее воздействие на </a:t>
            </a:r>
            <a:r>
              <a:rPr lang="ru-RU" b="1" dirty="0" smtClean="0">
                <a:solidFill>
                  <a:srgbClr val="002060"/>
                </a:solidFill>
              </a:rPr>
              <a:t>ребёнка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стандарт не допускает переноса учебно-дисциплинарной модели образования на жизнь ребёнка дошкольного </a:t>
            </a:r>
            <a:r>
              <a:rPr lang="ru-RU" b="1" dirty="0" smtClean="0">
                <a:solidFill>
                  <a:srgbClr val="002060"/>
                </a:solidFill>
              </a:rPr>
              <a:t>возраста; </a:t>
            </a:r>
            <a:endParaRPr lang="ru-RU" b="1" dirty="0">
              <a:solidFill>
                <a:srgbClr val="002060"/>
              </a:solidFill>
            </a:endParaRP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Дошкольный ребёнок – человек играющий, поэтому в стандарте закреплено, что обучение входит в жизнь ребёнка через ворота детской </a:t>
            </a:r>
            <a:r>
              <a:rPr lang="ru-RU" b="1" dirty="0" smtClean="0">
                <a:solidFill>
                  <a:srgbClr val="002060"/>
                </a:solidFill>
              </a:rPr>
              <a:t>игры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ДОО будут самостоятельно разрабатывать и утверждать свои ООП ДО на основе ФГОС ДО с учетом </a:t>
            </a:r>
            <a:r>
              <a:rPr lang="ru-RU" b="1" dirty="0" smtClean="0">
                <a:solidFill>
                  <a:srgbClr val="002060"/>
                </a:solidFill>
              </a:rPr>
              <a:t>Примерных программ;</a:t>
            </a:r>
            <a:endParaRPr lang="ru-RU" b="1" dirty="0">
              <a:solidFill>
                <a:srgbClr val="002060"/>
              </a:solidFill>
            </a:endParaRP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Примерные будут сделаны опытными разработчиками и размещены в федеральном </a:t>
            </a:r>
            <a:r>
              <a:rPr lang="ru-RU" b="1" dirty="0" smtClean="0">
                <a:solidFill>
                  <a:srgbClr val="002060"/>
                </a:solidFill>
              </a:rPr>
              <a:t>реестре;</a:t>
            </a:r>
            <a:endParaRPr lang="ru-RU" b="1" dirty="0">
              <a:solidFill>
                <a:srgbClr val="002060"/>
              </a:solidFill>
            </a:endParaRP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ФГОС дошкольного образования не является основой оценки соответствия установленным требованиям образовательной деятельности и подготовки </a:t>
            </a:r>
            <a:r>
              <a:rPr lang="ru-RU" b="1" dirty="0" smtClean="0">
                <a:solidFill>
                  <a:srgbClr val="002060"/>
                </a:solidFill>
              </a:rPr>
              <a:t>обучающихся; </a:t>
            </a:r>
            <a:endParaRPr lang="ru-RU" b="1" dirty="0">
              <a:solidFill>
                <a:srgbClr val="002060"/>
              </a:solidFill>
            </a:endParaRP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Освоение образовательных программ дошкольного образования не сопровождается проведением промежуточных аттестаций и итоговой аттестации </a:t>
            </a:r>
            <a:r>
              <a:rPr lang="ru-RU" b="1" dirty="0" smtClean="0">
                <a:solidFill>
                  <a:srgbClr val="002060"/>
                </a:solidFill>
              </a:rPr>
              <a:t>обучающихся;.</a:t>
            </a:r>
            <a:endParaRPr lang="ru-RU" b="1" dirty="0">
              <a:solidFill>
                <a:srgbClr val="002060"/>
              </a:solidFill>
            </a:endParaRP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успешная адаптация к школьной жизни </a:t>
            </a:r>
            <a:r>
              <a:rPr lang="ru-RU" b="1" dirty="0" smtClean="0">
                <a:solidFill>
                  <a:srgbClr val="002060"/>
                </a:solidFill>
              </a:rPr>
              <a:t>– это психологическая </a:t>
            </a:r>
            <a:r>
              <a:rPr lang="ru-RU" b="1" dirty="0">
                <a:solidFill>
                  <a:srgbClr val="002060"/>
                </a:solidFill>
              </a:rPr>
              <a:t>стабильность, высокая самооценка, вера в свои силы и социальные способности. 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Э</a:t>
            </a:r>
            <a:r>
              <a:rPr lang="ru-RU" b="1" dirty="0" smtClean="0">
                <a:solidFill>
                  <a:srgbClr val="002060"/>
                </a:solidFill>
              </a:rPr>
              <a:t>ти </a:t>
            </a:r>
            <a:r>
              <a:rPr lang="ru-RU" b="1" dirty="0">
                <a:solidFill>
                  <a:srgbClr val="002060"/>
                </a:solidFill>
              </a:rPr>
              <a:t>психологические характеристики лежат в основе </a:t>
            </a:r>
            <a:r>
              <a:rPr lang="ru-RU" b="1" u="sng" dirty="0">
                <a:solidFill>
                  <a:srgbClr val="002060"/>
                </a:solidFill>
              </a:rPr>
              <a:t>высокой мотивации детей к обучению в </a:t>
            </a:r>
            <a:r>
              <a:rPr lang="ru-RU" b="1" u="sng" dirty="0" smtClean="0">
                <a:solidFill>
                  <a:srgbClr val="002060"/>
                </a:solidFill>
              </a:rPr>
              <a:t>школе</a:t>
            </a:r>
            <a:r>
              <a:rPr lang="ru-RU" b="1" dirty="0" smtClean="0">
                <a:solidFill>
                  <a:srgbClr val="002060"/>
                </a:solidFill>
              </a:rPr>
              <a:t>. Они </a:t>
            </a:r>
            <a:r>
              <a:rPr lang="ru-RU" b="1" dirty="0">
                <a:solidFill>
                  <a:srgbClr val="002060"/>
                </a:solidFill>
              </a:rPr>
              <a:t>обозначены в стандарте как целевые ориентиры для всех участников образовательных отношений.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6546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188913"/>
            <a:ext cx="8713787" cy="6408737"/>
          </a:xfrm>
        </p:spPr>
        <p:txBody>
          <a:bodyPr>
            <a:normAutofit fontScale="92500"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раньше было понятие дошкольное воспитание. Теперь – дошкольное образование (ДО);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ДО вступило в новое правовое поле: оно будет подчиняться ОС, а не ФГТ;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нормативно-правовым документом будет ФГОС ДО;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ОС для всех уровней образования (и ДО) имеет </a:t>
            </a:r>
            <a:r>
              <a:rPr lang="ru-RU" sz="1800" b="1" u="sng" dirty="0">
                <a:solidFill>
                  <a:srgbClr val="002060"/>
                </a:solidFill>
              </a:rPr>
              <a:t>3 группы Требований</a:t>
            </a:r>
            <a:r>
              <a:rPr lang="ru-RU" sz="1800" b="1" dirty="0">
                <a:solidFill>
                  <a:srgbClr val="002060"/>
                </a:solidFill>
              </a:rPr>
              <a:t>:</a:t>
            </a:r>
          </a:p>
          <a:p>
            <a:pPr marL="4572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1" dirty="0">
                <a:solidFill>
                  <a:srgbClr val="002060"/>
                </a:solidFill>
              </a:rPr>
              <a:t>1) к структуре программы;</a:t>
            </a:r>
          </a:p>
          <a:p>
            <a:pPr marL="4572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1" dirty="0">
                <a:solidFill>
                  <a:srgbClr val="002060"/>
                </a:solidFill>
              </a:rPr>
              <a:t>2) к условиям её реализации;</a:t>
            </a:r>
          </a:p>
          <a:p>
            <a:pPr marL="4572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1" dirty="0">
                <a:solidFill>
                  <a:srgbClr val="002060"/>
                </a:solidFill>
              </a:rPr>
              <a:t>3) к результатам освоения программы</a:t>
            </a:r>
            <a:r>
              <a:rPr lang="ru-RU" sz="1800" b="1" i="1" dirty="0" smtClean="0">
                <a:solidFill>
                  <a:srgbClr val="002060"/>
                </a:solidFill>
              </a:rPr>
              <a:t>.</a:t>
            </a:r>
          </a:p>
          <a:p>
            <a:pPr marL="4572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800" b="1" i="1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</a:rPr>
              <a:t>Д</a:t>
            </a:r>
            <a:r>
              <a:rPr lang="ru-RU" sz="1800" b="1" dirty="0" smtClean="0">
                <a:solidFill>
                  <a:srgbClr val="002060"/>
                </a:solidFill>
              </a:rPr>
              <a:t>о </a:t>
            </a:r>
            <a:r>
              <a:rPr lang="ru-RU" sz="1800" b="1" dirty="0">
                <a:solidFill>
                  <a:srgbClr val="002060"/>
                </a:solidFill>
              </a:rPr>
              <a:t>2008 г. </a:t>
            </a:r>
            <a:r>
              <a:rPr lang="ru-RU" sz="1800" b="1" dirty="0" smtClean="0">
                <a:solidFill>
                  <a:srgbClr val="002060"/>
                </a:solidFill>
              </a:rPr>
              <a:t>стандарты принимались и не менялись в течении 10 лет.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Теперь </a:t>
            </a:r>
            <a:r>
              <a:rPr lang="ru-RU" sz="1800" b="1" dirty="0">
                <a:solidFill>
                  <a:srgbClr val="002060"/>
                </a:solidFill>
              </a:rPr>
              <a:t>его </a:t>
            </a:r>
            <a:r>
              <a:rPr lang="ru-RU" sz="1800" b="1" dirty="0" smtClean="0">
                <a:solidFill>
                  <a:srgbClr val="002060"/>
                </a:solidFill>
              </a:rPr>
              <a:t>можно </a:t>
            </a:r>
            <a:r>
              <a:rPr lang="ru-RU" sz="1800" b="1" dirty="0">
                <a:solidFill>
                  <a:srgbClr val="002060"/>
                </a:solidFill>
              </a:rPr>
              <a:t>менять в </a:t>
            </a:r>
            <a:r>
              <a:rPr lang="ru-RU" sz="1800" b="1" dirty="0" smtClean="0">
                <a:solidFill>
                  <a:srgbClr val="002060"/>
                </a:solidFill>
              </a:rPr>
              <a:t>течении срока </a:t>
            </a:r>
            <a:r>
              <a:rPr lang="ru-RU" sz="1800" b="1" dirty="0">
                <a:solidFill>
                  <a:srgbClr val="002060"/>
                </a:solidFill>
              </a:rPr>
              <a:t>реализации (анализ, рефлексия, коррекция). 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002060"/>
                </a:solidFill>
              </a:rPr>
              <a:t>Это </a:t>
            </a:r>
            <a:r>
              <a:rPr lang="ru-RU" sz="1800" b="1" dirty="0">
                <a:solidFill>
                  <a:srgbClr val="002060"/>
                </a:solidFill>
              </a:rPr>
              <a:t>отражено в </a:t>
            </a:r>
            <a:r>
              <a:rPr lang="ru-RU" sz="1800" b="1" dirty="0" smtClean="0">
                <a:solidFill>
                  <a:srgbClr val="002060"/>
                </a:solidFill>
              </a:rPr>
              <a:t>Постановлении Правительства «О </a:t>
            </a:r>
            <a:r>
              <a:rPr lang="ru-RU" sz="1800" b="1" dirty="0">
                <a:solidFill>
                  <a:srgbClr val="002060"/>
                </a:solidFill>
              </a:rPr>
              <a:t>разработке </a:t>
            </a:r>
            <a:r>
              <a:rPr lang="ru-RU" sz="1800" b="1" dirty="0" smtClean="0">
                <a:solidFill>
                  <a:srgbClr val="002060"/>
                </a:solidFill>
              </a:rPr>
              <a:t>ФГОС» </a:t>
            </a:r>
            <a:r>
              <a:rPr lang="ru-RU" sz="1800" b="1" dirty="0">
                <a:solidFill>
                  <a:srgbClr val="002060"/>
                </a:solidFill>
              </a:rPr>
              <a:t>№ 142.</a:t>
            </a:r>
          </a:p>
          <a:p>
            <a:pPr marL="4572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u="sng" dirty="0">
                <a:solidFill>
                  <a:srgbClr val="C00000"/>
                </a:solidFill>
              </a:rPr>
              <a:t>В одной связке с ФГОС разрабатывается ПРОГРАММА РАЗВИТИЯ </a:t>
            </a:r>
            <a:r>
              <a:rPr lang="ru-RU" sz="2000" b="1" u="sng" dirty="0" smtClean="0">
                <a:solidFill>
                  <a:srgbClr val="C00000"/>
                </a:solidFill>
              </a:rPr>
              <a:t>ДО  </a:t>
            </a:r>
            <a:endParaRPr lang="ru-RU" sz="2000" b="1" u="sng" dirty="0">
              <a:solidFill>
                <a:srgbClr val="C00000"/>
              </a:solidFill>
            </a:endParaRPr>
          </a:p>
          <a:p>
            <a:pPr algn="ctr"/>
            <a:r>
              <a:rPr lang="ru-RU" sz="2000" b="1" u="sng" dirty="0">
                <a:solidFill>
                  <a:srgbClr val="002060"/>
                </a:solidFill>
              </a:rPr>
              <a:t> В ней заложены 2 принципа ДО:</a:t>
            </a:r>
            <a:endParaRPr lang="ru-RU" sz="2000" b="1" dirty="0">
              <a:solidFill>
                <a:srgbClr val="002060"/>
              </a:solidFill>
            </a:endParaRPr>
          </a:p>
          <a:p>
            <a:pPr lvl="0" algn="just"/>
            <a:r>
              <a:rPr lang="ru-RU" sz="2000" b="1" dirty="0" err="1">
                <a:solidFill>
                  <a:srgbClr val="C00000"/>
                </a:solidFill>
              </a:rPr>
              <a:t>Интегративность</a:t>
            </a:r>
            <a:r>
              <a:rPr lang="ru-RU" sz="2000" b="1" dirty="0">
                <a:solidFill>
                  <a:srgbClr val="C00000"/>
                </a:solidFill>
              </a:rPr>
              <a:t> - </a:t>
            </a:r>
            <a:r>
              <a:rPr lang="ru-RU" sz="2000" b="1" dirty="0">
                <a:solidFill>
                  <a:srgbClr val="002060"/>
                </a:solidFill>
              </a:rPr>
              <a:t>интеграция качеств, интеграция разных видов деятельности, интеграция разных ОУ, родительских сообществ.</a:t>
            </a:r>
          </a:p>
          <a:p>
            <a:pPr algn="just"/>
            <a:r>
              <a:rPr lang="ru-RU" sz="2000" b="1" dirty="0">
                <a:solidFill>
                  <a:srgbClr val="C00000"/>
                </a:solidFill>
              </a:rPr>
              <a:t>Адаптивность -</a:t>
            </a:r>
            <a:r>
              <a:rPr lang="ru-RU" sz="2000" b="1" dirty="0">
                <a:solidFill>
                  <a:srgbClr val="002060"/>
                </a:solidFill>
              </a:rPr>
              <a:t> позитивная социальная адаптация к условиям, адаптивность среды внутри ОУ, адаптивность образовательных программ к нуждам ребенка дошкольного возраста.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ru-RU" sz="20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30236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84976" cy="6408712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>
                <a:solidFill>
                  <a:srgbClr val="FF0000"/>
                </a:solidFill>
              </a:rPr>
              <a:t>Основные </a:t>
            </a:r>
            <a:r>
              <a:rPr lang="ru-RU" b="1" u="sng" dirty="0" smtClean="0">
                <a:solidFill>
                  <a:srgbClr val="FF0000"/>
                </a:solidFill>
              </a:rPr>
              <a:t>понятия, в которых выражается ФГОС дошкольного образования: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3671890"/>
              </p:ext>
            </p:extLst>
          </p:nvPr>
        </p:nvGraphicFramePr>
        <p:xfrm>
          <a:off x="107504" y="1196752"/>
          <a:ext cx="864096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503558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поддержка разнообразия детства,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развития,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«нестандартный» стандарт,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условий,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вариативности,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возможностей,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навигация,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целевые ориентиры,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ценностно-нормативная ориентация,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культура достоинства,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культурный ген дошкольного образования,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современная социокультурная ситуация,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направления развития,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позитивная социализация,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индивидуализация развития ребенка,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социальная ситуация развития,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зона ближайшего развития,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развивающее взаимодействие,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проектирование и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социальное конструирование,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наукоемкость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и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культуроемкость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образовательного процесса,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ОС – это правила развития ребенка,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«политический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детоцентризм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»,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индивидуализация и социализация ребенка,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стандарт ради детства,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«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детоцентристский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стандарт»,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8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934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5536" y="731838"/>
            <a:ext cx="8748464" cy="4713287"/>
          </a:xfrm>
        </p:spPr>
        <p:txBody>
          <a:bodyPr/>
          <a:lstStyle/>
          <a:p>
            <a:endParaRPr lang="ru-RU" b="1" dirty="0" smtClean="0"/>
          </a:p>
          <a:p>
            <a:endParaRPr lang="ru-RU" b="1" dirty="0"/>
          </a:p>
          <a:p>
            <a:pPr marL="4572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БЛАГОДАРЮ </a:t>
            </a:r>
            <a:r>
              <a:rPr lang="ru-RU" sz="4000" b="1" dirty="0">
                <a:solidFill>
                  <a:srgbClr val="C00000"/>
                </a:solidFill>
              </a:rPr>
              <a:t>ЗА ВНИМАНИЕ!</a:t>
            </a:r>
            <a:endParaRPr lang="ru-RU" sz="4000" dirty="0">
              <a:solidFill>
                <a:srgbClr val="C00000"/>
              </a:solidFill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1196752"/>
            <a:ext cx="1187624" cy="169660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762" r="9935" b="41795"/>
          <a:stretch/>
        </p:blipFill>
        <p:spPr>
          <a:xfrm>
            <a:off x="3633216" y="3573016"/>
            <a:ext cx="2109216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62087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424936" cy="5688632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000" b="1" dirty="0">
                <a:solidFill>
                  <a:srgbClr val="C00000"/>
                </a:solidFill>
              </a:rPr>
              <a:t>ВРЕМЕННЫЕ (ПРИМЕРНЫЕ) ТРЕБОВАНИЯ </a:t>
            </a:r>
            <a:r>
              <a:rPr lang="ru-RU" sz="2000" b="1" dirty="0" smtClean="0">
                <a:solidFill>
                  <a:srgbClr val="C00000"/>
                </a:solidFill>
              </a:rPr>
              <a:t>К </a:t>
            </a:r>
            <a:r>
              <a:rPr lang="ru-RU" sz="2000" b="1" dirty="0">
                <a:solidFill>
                  <a:srgbClr val="C00000"/>
                </a:solidFill>
              </a:rPr>
              <a:t>СОДЕРЖАНИЮ И МЕТОДАМ ДОШКОЛЬНОГО </a:t>
            </a:r>
            <a:r>
              <a:rPr lang="ru-RU" sz="2000" b="1" dirty="0" smtClean="0">
                <a:solidFill>
                  <a:srgbClr val="C00000"/>
                </a:solidFill>
              </a:rPr>
              <a:t>ОБРАЗОВАНИЯ</a:t>
            </a:r>
            <a:endParaRPr lang="ru-RU" sz="2000" b="1" dirty="0">
              <a:solidFill>
                <a:srgbClr val="C0000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Введены в 1996 г. в соответствии с Приказом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РФ;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«Временные» – временно действовали до момента введения образовательного стандарта;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Не соответствовали логике проектного управления;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«</a:t>
            </a:r>
            <a:r>
              <a:rPr lang="ru-RU" sz="2000" b="1" dirty="0" err="1" smtClean="0">
                <a:solidFill>
                  <a:srgbClr val="002060"/>
                </a:solidFill>
              </a:rPr>
              <a:t>Разновекторность</a:t>
            </a:r>
            <a:r>
              <a:rPr lang="ru-RU" sz="2000" b="1" dirty="0" smtClean="0">
                <a:solidFill>
                  <a:srgbClr val="002060"/>
                </a:solidFill>
              </a:rPr>
              <a:t>» системы дошкольного образования;</a:t>
            </a: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</a:rPr>
              <a:t>СРАВНИТЕЛЬНАЯ ХАРАКТЕРИСТИКА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72342372"/>
              </p:ext>
            </p:extLst>
          </p:nvPr>
        </p:nvGraphicFramePr>
        <p:xfrm>
          <a:off x="611560" y="3573016"/>
          <a:ext cx="8064896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ВРЕМЕННЫЕ ТРЕБОВАНИЯ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ФГТ</a:t>
                      </a:r>
                      <a:endParaRPr lang="ru-RU" dirty="0"/>
                    </a:p>
                  </a:txBody>
                  <a:tcPr/>
                </a:tc>
              </a:tr>
              <a:tr h="1069320"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Определяли:</a:t>
                      </a:r>
                      <a:r>
                        <a:rPr lang="ru-RU" u="sng" baseline="0" dirty="0" smtClean="0"/>
                        <a:t> </a:t>
                      </a:r>
                    </a:p>
                    <a:p>
                      <a:r>
                        <a:rPr lang="ru-RU" i="1" baseline="0" dirty="0" smtClean="0"/>
                        <a:t>содержание и методы</a:t>
                      </a:r>
                    </a:p>
                    <a:p>
                      <a:pPr algn="ctr"/>
                      <a:r>
                        <a:rPr lang="ru-RU" i="1" baseline="0" dirty="0" smtClean="0"/>
                        <a:t> ПРОЦЕСС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Определяли:</a:t>
                      </a:r>
                      <a:r>
                        <a:rPr lang="ru-RU" u="sng" baseline="0" dirty="0" smtClean="0"/>
                        <a:t> </a:t>
                      </a:r>
                    </a:p>
                    <a:p>
                      <a:r>
                        <a:rPr lang="ru-RU" i="1" baseline="0" dirty="0" smtClean="0"/>
                        <a:t>структуру программы</a:t>
                      </a:r>
                    </a:p>
                    <a:p>
                      <a:pPr algn="ctr"/>
                      <a:r>
                        <a:rPr lang="ru-RU" i="1" baseline="0" dirty="0" smtClean="0"/>
                        <a:t>РЕЗУЛЬТАТ + ПРОЦЕСС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дошкольного образования включало</a:t>
                      </a:r>
                      <a:r>
                        <a:rPr lang="ru-RU" baseline="0" dirty="0" smtClean="0"/>
                        <a:t> в себя – </a:t>
                      </a:r>
                    </a:p>
                    <a:p>
                      <a:pPr algn="ctr"/>
                      <a:r>
                        <a:rPr lang="ru-RU" baseline="0" dirty="0" smtClean="0"/>
                        <a:t>12 направлений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дошкольного образования включало</a:t>
                      </a:r>
                      <a:r>
                        <a:rPr lang="ru-RU" baseline="0" dirty="0" smtClean="0"/>
                        <a:t> в себя – </a:t>
                      </a:r>
                    </a:p>
                    <a:p>
                      <a:pPr algn="ctr"/>
                      <a:r>
                        <a:rPr lang="ru-RU" baseline="0" dirty="0" smtClean="0"/>
                        <a:t>4 направления деятельности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0333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46113" y="404813"/>
            <a:ext cx="8497887" cy="6119812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400" b="1" dirty="0">
                <a:solidFill>
                  <a:srgbClr val="C00000"/>
                </a:solidFill>
              </a:rPr>
              <a:t>ФЕДЕРАЛЬНЫЕ ГОСУДАРСТВЕННЫЕ </a:t>
            </a:r>
            <a:r>
              <a:rPr lang="ru-RU" sz="2400" b="1" dirty="0" smtClean="0">
                <a:solidFill>
                  <a:srgbClr val="C00000"/>
                </a:solidFill>
              </a:rPr>
              <a:t>ТРЕБОВАНИЯ (ФГТ)</a:t>
            </a:r>
          </a:p>
          <a:p>
            <a:r>
              <a:rPr lang="ru-RU" sz="2000" b="1" u="sng" dirty="0" smtClean="0">
                <a:solidFill>
                  <a:srgbClr val="002060"/>
                </a:solidFill>
              </a:rPr>
              <a:t>Введены: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в соответствии с Законом РФ «Об образовании» (1992 г. ст. 9. п.6.2);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 соответствии с Приказом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от 23.11.2009 г. № 655 (ФГТ к структуре Программы); 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соответствии с Приказом </a:t>
            </a:r>
            <a:r>
              <a:rPr lang="ru-RU" sz="2000" b="1" dirty="0" err="1">
                <a:solidFill>
                  <a:srgbClr val="002060"/>
                </a:solidFill>
              </a:rPr>
              <a:t>Минобрнауки</a:t>
            </a:r>
            <a:r>
              <a:rPr lang="ru-RU" sz="2000" b="1" dirty="0">
                <a:solidFill>
                  <a:srgbClr val="002060"/>
                </a:solidFill>
              </a:rPr>
              <a:t> от </a:t>
            </a:r>
            <a:r>
              <a:rPr lang="ru-RU" sz="2000" b="1" dirty="0" smtClean="0">
                <a:solidFill>
                  <a:srgbClr val="002060"/>
                </a:solidFill>
              </a:rPr>
              <a:t>20.07.2011 г. № 2151 (ФГТ к условиям её реализации);</a:t>
            </a:r>
          </a:p>
          <a:p>
            <a:pPr algn="just"/>
            <a:r>
              <a:rPr lang="ru-RU" sz="2000" b="1" u="sng" dirty="0" smtClean="0">
                <a:solidFill>
                  <a:srgbClr val="002060"/>
                </a:solidFill>
              </a:rPr>
              <a:t>Причины введения</a:t>
            </a:r>
            <a:r>
              <a:rPr lang="ru-RU" sz="2000" b="1" dirty="0" smtClean="0">
                <a:solidFill>
                  <a:srgbClr val="002060"/>
                </a:solidFill>
              </a:rPr>
              <a:t>: </a:t>
            </a:r>
            <a:r>
              <a:rPr lang="ru-RU" sz="2000" b="1" i="1" dirty="0" smtClean="0">
                <a:solidFill>
                  <a:srgbClr val="002060"/>
                </a:solidFill>
              </a:rPr>
              <a:t>Временные требования устарели; норма российского законодательства; тенденция к стандартизации образования; понимание важности дошкольного образования; обеспечение равного старта при поступлении в школу;</a:t>
            </a: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</a:rPr>
              <a:t>ФГТ – это не образовательный стандарт;</a:t>
            </a:r>
          </a:p>
          <a:p>
            <a:pPr algn="just"/>
            <a:r>
              <a:rPr lang="ru-RU" sz="2000" b="1" u="sng" dirty="0" smtClean="0">
                <a:solidFill>
                  <a:srgbClr val="002060"/>
                </a:solidFill>
              </a:rPr>
              <a:t>В структуре Программы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– 2 части: </a:t>
            </a:r>
          </a:p>
          <a:p>
            <a:pPr marL="45720" indent="0" algn="just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1) Обязательная (инвариантная) – базис дошкольного образования; </a:t>
            </a:r>
          </a:p>
          <a:p>
            <a:pPr marL="45720" indent="0" algn="just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2) Вариативная – отражает принцип вариативности.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ФГТ соответствуют логике проектного управления!</a:t>
            </a:r>
          </a:p>
          <a:p>
            <a:pPr algn="just"/>
            <a:endParaRPr lang="ru-RU" sz="20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22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568952" cy="597666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>
                <a:solidFill>
                  <a:srgbClr val="C00000"/>
                </a:solidFill>
              </a:rPr>
              <a:t>ФЕДЕРАЛЬНЫЕ ГОСУДАРСТВЕННЫЕ </a:t>
            </a:r>
            <a:r>
              <a:rPr lang="ru-RU" sz="2400" b="1" dirty="0" smtClean="0">
                <a:solidFill>
                  <a:srgbClr val="C00000"/>
                </a:solidFill>
              </a:rPr>
              <a:t>ТРЕБОВАНИЯ (ФГТ</a:t>
            </a:r>
            <a:r>
              <a:rPr lang="ru-RU" sz="2400" b="1" dirty="0">
                <a:solidFill>
                  <a:srgbClr val="C00000"/>
                </a:solidFill>
              </a:rPr>
              <a:t>)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водят </a:t>
            </a:r>
            <a:r>
              <a:rPr lang="ru-RU" sz="2000" b="1" u="sng" dirty="0" smtClean="0">
                <a:solidFill>
                  <a:srgbClr val="002060"/>
                </a:solidFill>
              </a:rPr>
              <a:t>интегративные качества </a:t>
            </a:r>
            <a:r>
              <a:rPr lang="ru-RU" sz="2000" b="1" dirty="0" smtClean="0">
                <a:solidFill>
                  <a:srgbClr val="002060"/>
                </a:solidFill>
              </a:rPr>
              <a:t>как итог освоения Программы;</a:t>
            </a:r>
          </a:p>
          <a:p>
            <a:pPr algn="just"/>
            <a:r>
              <a:rPr lang="ru-RU" sz="2000" b="1" u="sng" dirty="0">
                <a:solidFill>
                  <a:srgbClr val="002060"/>
                </a:solidFill>
              </a:rPr>
              <a:t>о</a:t>
            </a:r>
            <a:r>
              <a:rPr lang="ru-RU" sz="2000" b="1" u="sng" dirty="0" smtClean="0">
                <a:solidFill>
                  <a:srgbClr val="002060"/>
                </a:solidFill>
              </a:rPr>
              <a:t>пределяют 3 группы Требований</a:t>
            </a:r>
            <a:r>
              <a:rPr lang="ru-RU" sz="2000" b="1" dirty="0" smtClean="0">
                <a:solidFill>
                  <a:srgbClr val="002060"/>
                </a:solidFill>
              </a:rPr>
              <a:t>: 1) к структуре; 2) к условиям; 3) к результатам.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о</a:t>
            </a:r>
            <a:r>
              <a:rPr lang="ru-RU" sz="2000" b="1" dirty="0" smtClean="0">
                <a:solidFill>
                  <a:srgbClr val="002060"/>
                </a:solidFill>
              </a:rPr>
              <a:t>беспечивают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единое стратегическое направление развития </a:t>
            </a:r>
            <a:r>
              <a:rPr lang="ru-RU" sz="2000" b="1" dirty="0" smtClean="0">
                <a:solidFill>
                  <a:srgbClr val="002060"/>
                </a:solidFill>
              </a:rPr>
              <a:t>системы дошкольного образования в России. 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Критерий вариативности – обязательная часть Программы!</a:t>
            </a:r>
          </a:p>
          <a:p>
            <a:pPr algn="just"/>
            <a:r>
              <a:rPr lang="ru-RU" sz="2000" b="1" u="sng" dirty="0" smtClean="0">
                <a:solidFill>
                  <a:srgbClr val="002060"/>
                </a:solidFill>
              </a:rPr>
              <a:t>Структура содержания дошкольного образования</a:t>
            </a:r>
            <a:r>
              <a:rPr lang="ru-RU" sz="2000" b="1" dirty="0" smtClean="0">
                <a:solidFill>
                  <a:srgbClr val="002060"/>
                </a:solidFill>
              </a:rPr>
              <a:t>: </a:t>
            </a:r>
          </a:p>
          <a:p>
            <a:pPr marL="45720" indent="0" algn="just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4 направления развития и 10 образовательных областей.</a:t>
            </a:r>
          </a:p>
          <a:p>
            <a:pPr algn="ctr"/>
            <a:r>
              <a:rPr lang="ru-RU" sz="2000" b="1" u="sng" dirty="0" smtClean="0">
                <a:solidFill>
                  <a:srgbClr val="FF0000"/>
                </a:solidFill>
              </a:rPr>
              <a:t>Модели организации образовательного процесса:</a:t>
            </a:r>
          </a:p>
          <a:p>
            <a:pPr algn="ctr"/>
            <a:endParaRPr lang="ru-RU" sz="2000" dirty="0" smtClean="0">
              <a:solidFill>
                <a:srgbClr val="FF0000"/>
              </a:solidFill>
            </a:endParaRPr>
          </a:p>
          <a:p>
            <a:pPr algn="just"/>
            <a:endParaRPr lang="ru-RU" sz="2000" b="1" i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8274849"/>
              </p:ext>
            </p:extLst>
          </p:nvPr>
        </p:nvGraphicFramePr>
        <p:xfrm>
          <a:off x="467544" y="4365104"/>
          <a:ext cx="828092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2136"/>
                <a:gridCol w="400878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 ВВЕДЕНИЯ 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 ВВЕДЕНИЯ ФГТ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МОДЕЛИ: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МОДЕЛИ: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Учебный блок (сетка занятий)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1. -------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Совместная</a:t>
                      </a:r>
                      <a:r>
                        <a:rPr lang="ru-RU" baseline="0" dirty="0" smtClean="0"/>
                        <a:t> деятельность взрослого и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2. Совместная</a:t>
                      </a:r>
                      <a:r>
                        <a:rPr lang="ru-RU" baseline="0" dirty="0" smtClean="0"/>
                        <a:t> деятельность взрослого и детей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Самостоятельная деятельность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Самостоятельная деятельность детей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0276265"/>
      </p:ext>
    </p:extLst>
  </p:cSld>
  <p:clrMapOvr>
    <a:masterClrMapping/>
  </p:clrMapOvr>
</p:sld>
</file>

<file path=ppt/theme/theme1.xml><?xml version="1.0" encoding="utf-8"?>
<a:theme xmlns:a="http://schemas.openxmlformats.org/drawingml/2006/main" name="ФГОС-ДО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ФГОС-ДО</Template>
  <TotalTime>66</TotalTime>
  <Words>6150</Words>
  <Application>Microsoft Office PowerPoint</Application>
  <PresentationFormat>Экран (4:3)</PresentationFormat>
  <Paragraphs>964</Paragraphs>
  <Slides>65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6" baseType="lpstr">
      <vt:lpstr>ФГОС-ДО</vt:lpstr>
      <vt:lpstr> КОНЦЕПТУАЛЬНЫЕ  ОСНОВЫ ВВЕДЕНИЯ ФГОС ДОШКОЛЬНОГО ОБРАЗОВАНИЯ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КОНЦЕПТУАЛЬНЫЕ  ОСНОВЫ ВВЕДЕНИЯ ФГОС ДОШКОЛЬНОГО ОБРАЗОВАНИЯ</dc:title>
  <dc:creator>user</dc:creator>
  <cp:lastModifiedBy>Mon</cp:lastModifiedBy>
  <cp:revision>8</cp:revision>
  <dcterms:created xsi:type="dcterms:W3CDTF">2013-12-22T19:06:02Z</dcterms:created>
  <dcterms:modified xsi:type="dcterms:W3CDTF">2015-06-24T13:25:06Z</dcterms:modified>
</cp:coreProperties>
</file>