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7802880" cy="10860024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.jpeg"/><Relationship Id="rId1" Type="http://schemas.openxmlformats.org/officeDocument/2006/relationships/slideLayout" Target="../slideLayouts/slideLayout.xml"/></Relationships>
</file>

<file path=ppt/slides/_rels/slide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Id1" Type="http://schemas.openxmlformats.org/officeDocument/2006/relationships/slideLayout" Target="../slideLayouts/slideLayout.xml"/></Relationships>
</file>

<file path=ppt/slides/_rels/slide3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4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5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.jpeg"/><Relationship Id="rId1" Type="http://schemas.openxmlformats.org/officeDocument/2006/relationships/slideLayout" Target="../slideLayouts/slideLayout.xml"/></Relationships>
</file>

<file path=ppt/slides/_rels/slide6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.jpeg"/><Relationship Id="rId1" Type="http://schemas.openxmlformats.org/officeDocument/2006/relationships/slideLayout" Target="../slideLayouts/slideLayout.xml"/></Relationships>
</file>

<file path=ppt/slides/_rels/slide8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9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228344" y="487680"/>
            <a:ext cx="5977128" cy="92415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09000"/>
              </a:lnSpc>
              <a:spcAft>
                <a:spcPts val="1050"/>
              </a:spcAft>
            </a:pPr>
            <a:r>
              <a:rPr lang="ru" b="1" sz="1300">
                <a:latin typeface="Times New Roman"/>
              </a:rPr>
              <a:t>Управление образования администрации Степновского муниципального округа Ставропольского края</a:t>
            </a:r>
          </a:p>
          <a:p>
            <a:pPr algn="ctr" indent="0">
              <a:lnSpc>
                <a:spcPct val="110000"/>
              </a:lnSpc>
              <a:spcAft>
                <a:spcPts val="1050"/>
              </a:spcAft>
            </a:pPr>
            <a:r>
              <a:rPr lang="ru" b="1" sz="1300">
                <a:latin typeface="Times New Roman"/>
              </a:rPr>
              <a:t>ПРИКАЗ</a:t>
            </a:r>
          </a:p>
          <a:p>
            <a:pPr algn="just" indent="0">
              <a:lnSpc>
                <a:spcPct val="110000"/>
              </a:lnSpc>
              <a:spcAft>
                <a:spcPts val="1050"/>
              </a:spcAft>
            </a:pPr>
            <a:r>
              <a:rPr lang="ru" sz="1300">
                <a:latin typeface="Times New Roman"/>
              </a:rPr>
              <a:t>28 марта 2024 г.                с.Степное                       №160</a:t>
            </a:r>
          </a:p>
          <a:p>
            <a:pPr algn="just" indent="0">
              <a:lnSpc>
                <a:spcPct val="79000"/>
              </a:lnSpc>
              <a:spcAft>
                <a:spcPts val="770"/>
              </a:spcAft>
            </a:pPr>
            <a:r>
              <a:rPr lang="ru" sz="1300">
                <a:latin typeface="Times New Roman"/>
              </a:rPr>
              <a:t>О проведении муниципального этапа краевого Слета ученических производственных бригад и трудовых объединений школьников</a:t>
            </a:r>
          </a:p>
          <a:p>
            <a:pPr algn="just" indent="457200">
              <a:lnSpc>
                <a:spcPct val="108000"/>
              </a:lnSpc>
              <a:spcAft>
                <a:spcPts val="1050"/>
              </a:spcAft>
            </a:pPr>
            <a:r>
              <a:rPr lang="ru" sz="1300">
                <a:latin typeface="Times New Roman"/>
              </a:rPr>
              <a:t>В соответствии с планом мероприятий управления образования администрации Степновского муниципального округа Ставропольского края на 2024 год, в целях трудового воспитания обучающихся, сохранения и совершенствования деятельности ученических производственных бригад, повышения уровня допрофессиональной и профессиональной подготовки обучающихся образовательных организаций, расположенных в сельской местности</a:t>
            </a:r>
          </a:p>
          <a:p>
            <a:pPr algn="just" indent="0">
              <a:lnSpc>
                <a:spcPct val="110000"/>
              </a:lnSpc>
              <a:spcAft>
                <a:spcPts val="1050"/>
              </a:spcAft>
            </a:pPr>
            <a:r>
              <a:rPr lang="ru" sz="1300">
                <a:latin typeface="Times New Roman"/>
              </a:rPr>
              <a:t>ПРИКАЗЫВАЮ: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1. Провести муниципальный этап краевого Слета ученических производственных бригад и трудовых объединений школьников (далее - Слет) </a:t>
            </a:r>
            <a:r>
              <a:rPr lang="ru" b="1" sz="1300">
                <a:latin typeface="Times New Roman"/>
              </a:rPr>
              <a:t>17 мая 2024 года </a:t>
            </a:r>
            <a:r>
              <a:rPr lang="ru" sz="1300">
                <a:latin typeface="Times New Roman"/>
              </a:rPr>
              <a:t>на базе муниципального общеобразовательного учреждения «Средняя общеобразовательная школа № 4 имени Героя труда Ставрополья П.В. Лобанова», пос. Верхнестепной, Степновского муниципального округа Ставропольского края.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2. Утвердить: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2.1.   Рабочую группу по подготовке и проведению Слета (приложение № 1).</a:t>
            </a:r>
          </a:p>
          <a:p>
            <a:pPr algn="just" indent="266700">
              <a:lnSpc>
                <a:spcPct val="110000"/>
              </a:lnSpc>
            </a:pPr>
            <a:r>
              <a:rPr lang="ru" sz="1300">
                <a:latin typeface="Times New Roman"/>
              </a:rPr>
              <a:t>2.2. Программу проведения Слета (приложение № 2).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2.3. План мероприятий по подготовке и проведению Слета (приложение № 3).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2.4. Состав судейской коллегии конкурсов профессионального мастерства Слета (приложение № 4).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2.5. Положение о муниципальном этапе краевого слета ученических производственных бригад и трудовых объединений школьников (приложение № 5).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2.3. Смету расходов на проведение Слета (приложение № 6).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3. Методистам МУ «АХЦСО» обеспечить проведение Слета в соответствии с Положением (приложение № 5).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4. Руководителям общеобразовательных учреждений Степновского муниципального округа:</a:t>
            </a:r>
          </a:p>
          <a:p>
            <a:pPr algn="just" indent="279400">
              <a:lnSpc>
                <a:spcPct val="110000"/>
              </a:lnSpc>
            </a:pPr>
            <a:r>
              <a:rPr lang="ru" sz="1300">
                <a:latin typeface="Times New Roman"/>
              </a:rPr>
              <a:t>4.1.Предоставить заявки в оргкомитет на участие в Слете до </a:t>
            </a:r>
            <a:r>
              <a:rPr lang="ru" b="1" sz="1300">
                <a:latin typeface="Times New Roman"/>
              </a:rPr>
              <a:t>27 апреля 2024 года.</a:t>
            </a:r>
          </a:p>
          <a:p>
            <a:pPr algn="just" indent="279400">
              <a:lnSpc>
                <a:spcPct val="109000"/>
              </a:lnSpc>
            </a:pPr>
            <a:r>
              <a:rPr lang="ru" sz="1300">
                <a:latin typeface="Times New Roman"/>
              </a:rPr>
              <a:t>4.2.Обеспечить качественную подготовку школьных команд к муниципальному этапу краевого Слета ученических производственных бригад и</a:t>
            </a:r>
          </a:p>
        </p:txBody>
      </p:sp>
      <p:sp>
        <p:nvSpPr>
          <p:cNvPr id="3" name=""/>
          <p:cNvSpPr/>
          <p:nvPr/>
        </p:nvSpPr>
        <p:spPr>
          <a:xfrm>
            <a:off x="7107936" y="10070592"/>
            <a:ext cx="73152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latin typeface="Times New Roman"/>
              </a:rPr>
              <a:t>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207008" y="518160"/>
            <a:ext cx="234696" cy="53340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4925568" y="472440"/>
            <a:ext cx="2505456" cy="9204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81000"/>
              </a:lnSpc>
            </a:pPr>
            <a:r>
              <a:rPr lang="ru" sz="1300">
                <a:latin typeface="Times New Roman"/>
              </a:rPr>
              <a:t>Приложение</a:t>
            </a:r>
          </a:p>
          <a:p>
            <a:pPr indent="0">
              <a:lnSpc>
                <a:spcPct val="81000"/>
              </a:lnSpc>
            </a:pPr>
            <a:r>
              <a:rPr lang="ru" sz="1300">
                <a:latin typeface="Times New Roman"/>
              </a:rPr>
              <a:t>к Положению о муниципальном этапе краевого Слета ученических производственных бригад и трудовых объединений школьников</a:t>
            </a:r>
          </a:p>
        </p:txBody>
      </p:sp>
      <p:sp>
        <p:nvSpPr>
          <p:cNvPr id="4" name=""/>
          <p:cNvSpPr/>
          <p:nvPr/>
        </p:nvSpPr>
        <p:spPr>
          <a:xfrm>
            <a:off x="1386840" y="2154936"/>
            <a:ext cx="5879592" cy="3931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/>
            <a:r>
              <a:rPr lang="ru" b="1" sz="1300">
                <a:latin typeface="Times New Roman"/>
              </a:rPr>
              <a:t>Заявка</a:t>
            </a:r>
          </a:p>
          <a:p>
            <a:pPr indent="215900"/>
            <a:r>
              <a:rPr lang="ru" sz="1300">
                <a:latin typeface="Times New Roman"/>
              </a:rPr>
              <a:t>МОУ________________________________________</a:t>
            </a:r>
          </a:p>
        </p:txBody>
      </p:sp>
      <p:sp>
        <p:nvSpPr>
          <p:cNvPr id="5" name=""/>
          <p:cNvSpPr/>
          <p:nvPr/>
        </p:nvSpPr>
        <p:spPr>
          <a:xfrm>
            <a:off x="1365504" y="2758440"/>
            <a:ext cx="5913120" cy="5699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на участие в муниципальном этапе </a:t>
            </a:r>
            <a:r>
              <a:rPr lang="ru" sz="1200">
                <a:latin typeface="Times New Roman"/>
              </a:rPr>
              <a:t>краевого Слета ученических нроизвол-</a:t>
            </a:r>
            <a:r>
              <a:rPr lang="ru" sz="1300">
                <a:latin typeface="Times New Roman"/>
              </a:rPr>
              <a:t>ственных бригад и трудовых объединений школьников</a:t>
            </a:r>
          </a:p>
          <a:p>
            <a:pPr algn="ctr"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17 мая 2024 г.</a:t>
            </a: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1155192" y="3547872"/>
          <a:ext cx="6141720" cy="4895088"/>
        </p:xfrm>
        <a:graphic>
          <a:graphicData uri="http://schemas.openxmlformats.org/drawingml/2006/table">
            <a:tbl>
              <a:tblPr/>
              <a:tblGrid>
                <a:gridCol w="454152"/>
                <a:gridCol w="1627632"/>
                <a:gridCol w="1533144"/>
                <a:gridCol w="719328"/>
                <a:gridCol w="1807464"/>
              </a:tblGrid>
              <a:tr h="740664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8000"/>
                        </a:lnSpc>
                      </a:pPr>
                      <a:r>
                        <a:rPr lang="ru" sz="1100"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6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Наименование конкурса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Ф.И. О. участника (полностью)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Класс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5000"/>
                        </a:lnSpc>
                      </a:pPr>
                      <a:r>
                        <a:rPr lang="ru" sz="1300">
                          <a:latin typeface="Times New Roman"/>
                        </a:rPr>
                        <a:t>Руководитель </a:t>
                      </a:r>
                      <a:r>
                        <a:rPr lang="ru" sz="1100">
                          <a:latin typeface="Times New Roman"/>
                        </a:rPr>
                        <a:t>(педагог, подготовивший участника) Ф.И.О. (полностью), должность</a:t>
                      </a:r>
                    </a:p>
                  </a:txBody>
                  <a:tcPr marL="0" marR="0" marT="0" marB="0" anchor="b"/>
                </a:tc>
              </a:tr>
              <a:tr h="207264">
                <a:tc>
                  <a:txBody>
                    <a:bodyPr lIns="0" tIns="0" rIns="0" bIns="0">
                      <a:noAutofit/>
                    </a:bodyPr>
                    <a:p>
                      <a:pPr algn="just" indent="177800"/>
                      <a:r>
                        <a:rPr lang="ru" sz="1300">
                          <a:latin typeface="Times New Roman"/>
                        </a:rPr>
                        <a:t>1.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«Юный бригадир»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000"/>
                    </a:p>
                  </a:txBody>
                  <a:tcPr marL="0" marR="0" marT="0" marB="0"/>
                </a:tc>
              </a:tr>
              <a:tr h="417576">
                <a:tc>
                  <a:txBody>
                    <a:bodyPr lIns="0" tIns="0" rIns="0" bIns="0">
                      <a:noAutofit/>
                    </a:bodyPr>
                    <a:p>
                      <a:pPr algn="just" indent="114300"/>
                      <a:r>
                        <a:rPr lang="ru" sz="1300">
                          <a:latin typeface="Times New Roman"/>
                        </a:rPr>
                        <a:t>2.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9000"/>
                        </a:lnSpc>
                      </a:pPr>
                      <a:r>
                        <a:rPr lang="ru" sz="1300">
                          <a:latin typeface="Times New Roman"/>
                        </a:rPr>
                        <a:t>«Юный плодоовощевод»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 lIns="0" tIns="0" rIns="0" bIns="0">
                      <a:noAutofit/>
                    </a:bodyPr>
                    <a:p>
                      <a:pPr algn="just" indent="114300"/>
                      <a:r>
                        <a:rPr lang="ru" sz="1300">
                          <a:latin typeface="Times New Roman"/>
                        </a:rPr>
                        <a:t>3.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6000"/>
                        </a:lnSpc>
                      </a:pPr>
                      <a:r>
                        <a:rPr lang="ru" sz="1300">
                          <a:latin typeface="Times New Roman"/>
                        </a:rPr>
                        <a:t>«Юный растениевод»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 lIns="0" tIns="0" rIns="0" bIns="0">
                      <a:noAutofit/>
                    </a:bodyPr>
                    <a:p>
                      <a:pPr algn="just" indent="114300"/>
                      <a:r>
                        <a:rPr lang="ru" sz="1300">
                          <a:latin typeface="Times New Roman"/>
                        </a:rPr>
                        <a:t>4.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«Юный лесовод»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420624">
                <a:tc>
                  <a:txBody>
                    <a:bodyPr lIns="0" tIns="0" rIns="0" bIns="0">
                      <a:noAutofit/>
                    </a:bodyPr>
                    <a:p>
                      <a:pPr algn="just" indent="114300"/>
                      <a:r>
                        <a:rPr lang="ru" sz="1300">
                          <a:latin typeface="Times New Roman"/>
                        </a:rPr>
                        <a:t>5.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«Юный механик»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 lIns="0" tIns="0" rIns="0" bIns="0">
                      <a:noAutofit/>
                    </a:bodyPr>
                    <a:p>
                      <a:pPr algn="just" indent="114300"/>
                      <a:r>
                        <a:rPr lang="ru" sz="1300">
                          <a:latin typeface="Times New Roman"/>
                        </a:rPr>
                        <a:t>6.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«Юный эколог»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615696">
                <a:tc>
                  <a:txBody>
                    <a:bodyPr lIns="0" tIns="0" rIns="0" bIns="0">
                      <a:noAutofit/>
                    </a:bodyPr>
                    <a:p>
                      <a:pPr algn="just" indent="114300"/>
                      <a:r>
                        <a:rPr lang="ru" sz="1300">
                          <a:latin typeface="Times New Roman"/>
                        </a:rPr>
                        <a:t>7.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«Юный     ланд¬</a:t>
                      </a:r>
                    </a:p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шафтный дизайнер»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000"/>
                    </a:p>
                  </a:txBody>
                  <a:tcPr marL="0" marR="0" marT="0" marB="0"/>
                </a:tc>
              </a:tr>
              <a:tr h="417576">
                <a:tc>
                  <a:txBody>
                    <a:bodyPr lIns="0" tIns="0" rIns="0" bIns="0">
                      <a:noAutofit/>
                    </a:bodyPr>
                    <a:p>
                      <a:pPr algn="just" indent="114300"/>
                      <a:r>
                        <a:rPr lang="ru" sz="1300">
                          <a:latin typeface="Times New Roman"/>
                        </a:rPr>
                        <a:t>8.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9000"/>
                        </a:lnSpc>
                      </a:pPr>
                      <a:r>
                        <a:rPr lang="ru" sz="1300">
                          <a:latin typeface="Times New Roman"/>
                        </a:rPr>
                        <a:t>«Юный технолог -животновод»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615696">
                <a:tc>
                  <a:txBody>
                    <a:bodyPr lIns="0" tIns="0" rIns="0" bIns="0">
                      <a:noAutofit/>
                    </a:bodyPr>
                    <a:p>
                      <a:pPr algn="just" indent="114300"/>
                      <a:r>
                        <a:rPr lang="ru" sz="1300">
                          <a:latin typeface="Times New Roman"/>
                        </a:rPr>
                        <a:t>9.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«Юный изобретатель и рационализатор»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000"/>
                    </a:p>
                  </a:txBody>
                  <a:tcPr marL="0" marR="0" marT="0" marB="0"/>
                </a:tc>
              </a:tr>
              <a:tr h="225552">
                <a:tc>
                  <a:txBody>
                    <a:bodyPr lIns="0" tIns="0" rIns="0" bIns="0">
                      <a:noAutofit/>
                    </a:bodyPr>
                    <a:p>
                      <a:pPr algn="just" indent="114300"/>
                      <a:r>
                        <a:rPr lang="ru" sz="1300"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«Юный ветеринар»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1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"/>
          <p:cNvSpPr/>
          <p:nvPr/>
        </p:nvSpPr>
        <p:spPr>
          <a:xfrm>
            <a:off x="1316736" y="8872728"/>
            <a:ext cx="4888992" cy="5699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165100"/>
            <a:r>
              <a:rPr lang="ru" u="sng" sz="1300">
                <a:latin typeface="Times New Roman"/>
              </a:rPr>
              <a:t>Руководитель команды:</a:t>
            </a:r>
            <a:r>
              <a:rPr lang="ru" sz="1300">
                <a:latin typeface="Times New Roman"/>
              </a:rPr>
              <a:t> Ф.И. О., должность</a:t>
            </a:r>
          </a:p>
          <a:p>
            <a:pPr indent="165100"/>
            <a:r>
              <a:rPr lang="ru" sz="1300">
                <a:latin typeface="Times New Roman"/>
              </a:rPr>
              <a:t>Руководитель ОУ_________________________________Ф.И.О.</a:t>
            </a:r>
          </a:p>
          <a:p>
            <a:pPr algn="just" indent="342900"/>
            <a:r>
              <a:rPr lang="ru" sz="1300">
                <a:latin typeface="Times New Roman"/>
              </a:rPr>
              <a:t>МП</a:t>
            </a:r>
          </a:p>
        </p:txBody>
      </p:sp>
      <p:sp>
        <p:nvSpPr>
          <p:cNvPr id="8" name=""/>
          <p:cNvSpPr/>
          <p:nvPr/>
        </p:nvSpPr>
        <p:spPr>
          <a:xfrm>
            <a:off x="7187184" y="10082784"/>
            <a:ext cx="103632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latin typeface="Times New Roman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676144" y="4248912"/>
            <a:ext cx="3020568" cy="1557528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61288" y="448056"/>
            <a:ext cx="5977128" cy="36667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>
              <a:lnSpc>
                <a:spcPct val="109000"/>
              </a:lnSpc>
            </a:pPr>
            <a:r>
              <a:rPr lang="ru" sz="1300">
                <a:latin typeface="Times New Roman"/>
              </a:rPr>
              <a:t>трудовых объединений школьников, выполнение мероприятий по подготовке и проведению Слета.</a:t>
            </a:r>
          </a:p>
          <a:p>
            <a:pPr algn="just" indent="228600">
              <a:lnSpc>
                <a:spcPct val="109000"/>
              </a:lnSpc>
            </a:pPr>
            <a:r>
              <a:rPr lang="ru" sz="1300">
                <a:latin typeface="Times New Roman"/>
              </a:rPr>
              <a:t>4.3. Организовать безопасную доставку учащихся к месту проведения Слета и обратно в учреждение.</a:t>
            </a:r>
          </a:p>
          <a:p>
            <a:pPr algn="just" indent="279400">
              <a:lnSpc>
                <a:spcPct val="109000"/>
              </a:lnSpc>
            </a:pPr>
            <a:r>
              <a:rPr lang="ru" sz="1300">
                <a:latin typeface="Times New Roman"/>
              </a:rPr>
              <a:t>4. 4. Принять меры по проведению инструктажа по технике безопасности с отметкой в журнале.</a:t>
            </a:r>
          </a:p>
          <a:p>
            <a:pPr algn="just" indent="279400">
              <a:lnSpc>
                <a:spcPct val="109000"/>
              </a:lnSpc>
            </a:pPr>
            <a:r>
              <a:rPr lang="ru" sz="1300">
                <a:latin typeface="Times New Roman"/>
              </a:rPr>
              <a:t>5. Директору МОУ СОШ № 4 им. П.В. Лобанова, пос. Верхнестепной, Кульчитской С.В. обеспечить:</a:t>
            </a:r>
          </a:p>
          <a:p>
            <a:pPr algn="just" indent="279400">
              <a:lnSpc>
                <a:spcPct val="109000"/>
              </a:lnSpc>
            </a:pPr>
            <a:r>
              <a:rPr lang="ru" sz="1300">
                <a:latin typeface="Times New Roman"/>
              </a:rPr>
              <a:t>5.1. Организацию проведения торжественной части Слета УПБ.</a:t>
            </a:r>
          </a:p>
          <a:p>
            <a:pPr algn="just" indent="279400">
              <a:lnSpc>
                <a:spcPct val="109000"/>
              </a:lnSpc>
            </a:pPr>
            <a:r>
              <a:rPr lang="ru" sz="1300">
                <a:latin typeface="Times New Roman"/>
              </a:rPr>
              <a:t>5.2. Питание участников Слета УПБ.</a:t>
            </a:r>
          </a:p>
          <a:p>
            <a:pPr algn="just" indent="279400">
              <a:lnSpc>
                <a:spcPct val="109000"/>
              </a:lnSpc>
            </a:pPr>
            <a:r>
              <a:rPr lang="ru" sz="1300">
                <a:latin typeface="Times New Roman"/>
              </a:rPr>
              <a:t>6. Директору МУ «АХЦСО» Головатову А.В. обеспечить необходимое приобретение для проведения Слета согласно смете.</a:t>
            </a:r>
          </a:p>
          <a:p>
            <a:pPr algn="just" indent="368300">
              <a:lnSpc>
                <a:spcPct val="109000"/>
              </a:lnSpc>
            </a:pPr>
            <a:r>
              <a:rPr lang="ru" sz="1300">
                <a:latin typeface="Times New Roman"/>
              </a:rPr>
              <a:t>7. Начальнику экономического отдела управления образования администрации Степновского муниципального округа Ставропольского края Шульц Е.В. обеспечить необходимое финансирование вышеуказанного мероприятия согласно утвержденной сметы.</a:t>
            </a:r>
          </a:p>
          <a:p>
            <a:pPr algn="just" indent="368300">
              <a:lnSpc>
                <a:spcPct val="109000"/>
              </a:lnSpc>
            </a:pPr>
            <a:r>
              <a:rPr lang="ru" sz="1300">
                <a:latin typeface="Times New Roman"/>
              </a:rPr>
              <a:t>8. Контроль за исполнением настоящего приказа оставляю за собой..</a:t>
            </a:r>
          </a:p>
          <a:p>
            <a:pPr algn="just" indent="368300">
              <a:lnSpc>
                <a:spcPct val="109000"/>
              </a:lnSpc>
            </a:pPr>
            <a:r>
              <a:rPr lang="ru" sz="1300">
                <a:latin typeface="Times New Roman"/>
              </a:rPr>
              <a:t>9. Приказ вступает в силу со дня его подписания.</a:t>
            </a:r>
          </a:p>
        </p:txBody>
      </p:sp>
      <p:sp>
        <p:nvSpPr>
          <p:cNvPr id="4" name=""/>
          <p:cNvSpPr/>
          <p:nvPr/>
        </p:nvSpPr>
        <p:spPr>
          <a:xfrm>
            <a:off x="1164336" y="4562856"/>
            <a:ext cx="1563624" cy="682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>
              <a:lnSpc>
                <a:spcPct val="80000"/>
              </a:lnSpc>
            </a:pPr>
            <a:r>
              <a:rPr lang="ru" sz="1300">
                <a:latin typeface="Times New Roman"/>
              </a:rPr>
              <a:t>Начальник управле: администрации Сте муниципального ок Ставропольского кр</a:t>
            </a:r>
          </a:p>
        </p:txBody>
      </p:sp>
      <p:sp>
        <p:nvSpPr>
          <p:cNvPr id="5" name=""/>
          <p:cNvSpPr/>
          <p:nvPr/>
        </p:nvSpPr>
        <p:spPr>
          <a:xfrm>
            <a:off x="5300472" y="5041392"/>
            <a:ext cx="1027176" cy="1950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300">
                <a:latin typeface="Times New Roman"/>
              </a:rPr>
              <a:t>И.С.Фарсиян</a:t>
            </a:r>
          </a:p>
        </p:txBody>
      </p:sp>
      <p:sp>
        <p:nvSpPr>
          <p:cNvPr id="6" name=""/>
          <p:cNvSpPr/>
          <p:nvPr/>
        </p:nvSpPr>
        <p:spPr>
          <a:xfrm>
            <a:off x="7034784" y="10021824"/>
            <a:ext cx="97536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solidFill>
                  <a:srgbClr val="3E4254"/>
                </a:solidFill>
                <a:latin typeface="Times New Roman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5907024" y="429768"/>
            <a:ext cx="1207008" cy="6339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5000"/>
              </a:lnSpc>
            </a:pPr>
            <a:r>
              <a:rPr lang="ru" sz="1100">
                <a:latin typeface="Times New Roman"/>
              </a:rPr>
              <a:t>2 1</a:t>
            </a:r>
          </a:p>
          <a:p>
            <a:pPr indent="0">
              <a:lnSpc>
                <a:spcPct val="80000"/>
              </a:lnSpc>
            </a:pPr>
            <a:r>
              <a:rPr lang="ru" sz="1300">
                <a:latin typeface="Times New Roman"/>
              </a:rPr>
              <a:t>рления образо-«трации Степ-Аниципального</a:t>
            </a:r>
          </a:p>
        </p:txBody>
      </p:sp>
      <p:sp>
        <p:nvSpPr>
          <p:cNvPr id="4" name=""/>
          <p:cNvSpPr/>
          <p:nvPr/>
        </p:nvSpPr>
        <p:spPr>
          <a:xfrm>
            <a:off x="4529328" y="518160"/>
            <a:ext cx="1243584" cy="2438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500">
                <a:latin typeface="Times New Roman"/>
              </a:rPr>
              <a:t>/^&gt;Шиказу&lt;*уй</a:t>
            </a:r>
          </a:p>
        </p:txBody>
      </p:sp>
      <p:sp>
        <p:nvSpPr>
          <p:cNvPr id="5" name=""/>
          <p:cNvSpPr/>
          <p:nvPr/>
        </p:nvSpPr>
        <p:spPr>
          <a:xfrm>
            <a:off x="4538472" y="938784"/>
            <a:ext cx="1456944" cy="2926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500">
                <a:solidFill>
                  <a:srgbClr val="6180F1"/>
                </a:solidFill>
                <a:latin typeface="Times New Roman"/>
              </a:rPr>
              <a:t>Й. </a:t>
            </a:r>
            <a:r>
              <a:rPr lang="ru" sz="1500">
                <a:solidFill>
                  <a:srgbClr val="5C689D"/>
                </a:solidFill>
                <a:latin typeface="Times New Roman"/>
              </a:rPr>
              <a:t>4кругавскогоЬ|Я</a:t>
            </a:r>
          </a:p>
        </p:txBody>
      </p:sp>
      <p:sp>
        <p:nvSpPr>
          <p:cNvPr id="6" name=""/>
          <p:cNvSpPr/>
          <p:nvPr/>
        </p:nvSpPr>
        <p:spPr>
          <a:xfrm>
            <a:off x="4529328" y="1231392"/>
            <a:ext cx="1898904" cy="1066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ru" sz="1300">
                <a:latin typeface="Times New Roman"/>
              </a:rPr>
              <a:t>160</a:t>
            </a:r>
          </a:p>
        </p:txBody>
      </p:sp>
      <p:sp>
        <p:nvSpPr>
          <p:cNvPr id="7" name=""/>
          <p:cNvSpPr/>
          <p:nvPr/>
        </p:nvSpPr>
        <p:spPr>
          <a:xfrm>
            <a:off x="3858768" y="1743456"/>
            <a:ext cx="554736" cy="1584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sz="1300">
                <a:latin typeface="Times New Roman"/>
              </a:rPr>
              <a:t>Состав</a:t>
            </a:r>
          </a:p>
        </p:txBody>
      </p:sp>
      <p:sp>
        <p:nvSpPr>
          <p:cNvPr id="8" name=""/>
          <p:cNvSpPr/>
          <p:nvPr/>
        </p:nvSpPr>
        <p:spPr>
          <a:xfrm>
            <a:off x="1146048" y="1941576"/>
            <a:ext cx="5964936" cy="6065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07000"/>
              </a:lnSpc>
            </a:pPr>
            <a:r>
              <a:rPr lang="ru" sz="1300">
                <a:latin typeface="Times New Roman"/>
              </a:rPr>
              <a:t>рабочей группы по подготовке и проведению муниципального этапа краевого Слета ученических производственных бригад и трудовых объединений  школьников в 2024 году</a:t>
            </a:r>
          </a:p>
        </p:txBody>
      </p:sp>
      <p:graphicFrame>
        <p:nvGraphicFramePr>
          <p:cNvPr id="9" name=""/>
          <p:cNvGraphicFramePr>
            <a:graphicFrameLocks noGrp="1"/>
          </p:cNvGraphicFramePr>
          <p:nvPr/>
        </p:nvGraphicFramePr>
        <p:xfrm>
          <a:off x="1082040" y="2526792"/>
          <a:ext cx="6114288" cy="4977384"/>
        </p:xfrm>
        <a:graphic>
          <a:graphicData uri="http://schemas.openxmlformats.org/drawingml/2006/table">
            <a:tbl>
              <a:tblPr/>
              <a:tblGrid>
                <a:gridCol w="1877568"/>
                <a:gridCol w="4236720"/>
              </a:tblGrid>
              <a:tr h="624840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Тупица Ирина</a:t>
                      </a:r>
                    </a:p>
                    <a:p>
                      <a:pPr indent="0"/>
                      <a:r>
                        <a:rPr lang="ru" sz="1300">
                          <a:latin typeface="Times New Roman"/>
                        </a:rPr>
                        <a:t>Сергеевна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9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заместитель главы администрации Степновского муниципального округа Ставропольского края (по согласованию)</a:t>
                      </a:r>
                    </a:p>
                  </a:txBody>
                  <a:tcPr marL="0" marR="0" marT="0" marB="0" anchor="b"/>
                </a:tc>
              </a:tr>
              <a:tr h="621792"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Фарсиян Ирина Сергеевна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9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начальник управления образования администрации Степновского муниципального округа Ставропольского края</a:t>
                      </a:r>
                    </a:p>
                  </a:txBody>
                  <a:tcPr marL="0" marR="0" marT="0" marB="0" anchor="b"/>
                </a:tc>
              </a:tr>
              <a:tr h="615696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Болотов Владимир</a:t>
                      </a:r>
                    </a:p>
                    <a:p>
                      <a:pPr indent="0"/>
                      <a:r>
                        <a:rPr lang="ru" sz="1300">
                          <a:latin typeface="Times New Roman"/>
                        </a:rPr>
                        <a:t>Владимирович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начальник отдела сельского хозяйства и охраны окружающей среды администрации Степновского муниципального округа (по согласованию)</a:t>
                      </a:r>
                    </a:p>
                  </a:txBody>
                  <a:tcPr marL="0" marR="0" marT="0" marB="0" anchor="b"/>
                </a:tc>
              </a:tr>
              <a:tr h="615696"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Головатов Александр Валентинович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Директор МУ «АХЦСО»</a:t>
                      </a:r>
                    </a:p>
                  </a:txBody>
                  <a:tcPr marL="0" marR="0" marT="0" marB="0"/>
                </a:tc>
              </a:tr>
              <a:tr h="414528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Кульчитская Светлана</a:t>
                      </a:r>
                    </a:p>
                    <a:p>
                      <a:pPr indent="0"/>
                      <a:r>
                        <a:rPr lang="ru" sz="1300">
                          <a:latin typeface="Times New Roman"/>
                        </a:rPr>
                        <a:t>Викторовна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директор МОУ СОШ № 4 им. П.В. Лобанова, пос. Верхнестепной</a:t>
                      </a:r>
                    </a:p>
                  </a:txBody>
                  <a:tcPr marL="0" marR="0" marT="0" marB="0" anchor="b"/>
                </a:tc>
              </a:tr>
              <a:tr h="621792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Зайцева Татьяна</a:t>
                      </a:r>
                    </a:p>
                    <a:p>
                      <a:pPr indent="0"/>
                      <a:r>
                        <a:rPr lang="ru" sz="1300">
                          <a:latin typeface="Times New Roman"/>
                        </a:rPr>
                        <a:t>Анатольевна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9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главный специалист управления образования администрации Степновского муниципального округа Ставропольского края</a:t>
                      </a:r>
                    </a:p>
                  </a:txBody>
                  <a:tcPr marL="0" marR="0" marT="0" marB="0" anchor="b"/>
                </a:tc>
              </a:tr>
              <a:tr h="618744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Шульц Елена</a:t>
                      </a:r>
                    </a:p>
                    <a:p>
                      <a:pPr indent="0"/>
                      <a:r>
                        <a:rPr lang="ru" sz="1300">
                          <a:latin typeface="Times New Roman"/>
                        </a:rPr>
                        <a:t>Викторовна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начальник экономического отдела управления образования администрации Степновского муниципального округа Ставропольского края</a:t>
                      </a:r>
                    </a:p>
                  </a:txBody>
                  <a:tcPr marL="0" marR="0" marT="0" marB="0" anchor="b"/>
                </a:tc>
              </a:tr>
              <a:tr h="411480"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Кулиш Ольга Ивановна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старший методист МУ «АХЦСО»</a:t>
                      </a:r>
                    </a:p>
                  </a:txBody>
                  <a:tcPr marL="0" marR="0" marT="0" marB="0"/>
                </a:tc>
              </a:tr>
              <a:tr h="432816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Тагиева Нина</a:t>
                      </a:r>
                    </a:p>
                    <a:p>
                      <a:pPr indent="0"/>
                      <a:r>
                        <a:rPr lang="ru" sz="1300">
                          <a:latin typeface="Times New Roman"/>
                        </a:rPr>
                        <a:t>Васильевна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методист МУ «АХЦСО»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"/>
          <p:cNvSpPr/>
          <p:nvPr/>
        </p:nvSpPr>
        <p:spPr>
          <a:xfrm>
            <a:off x="7007352" y="10052304"/>
            <a:ext cx="91440" cy="1463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latin typeface="Times New Roman"/>
              </a:rPr>
              <a:t>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"/>
          <p:cNvSpPr/>
          <p:nvPr/>
        </p:nvSpPr>
        <p:spPr>
          <a:xfrm>
            <a:off x="1280160" y="402336"/>
            <a:ext cx="4117848" cy="67056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marL="2826580" indent="0">
              <a:lnSpc>
                <a:spcPct val="80000"/>
              </a:lnSpc>
            </a:pPr>
            <a:r>
              <a:rPr lang="ru" sz="1300">
                <a:latin typeface="Times New Roman"/>
              </a:rPr>
              <a:t>/^Приложение</a:t>
            </a:r>
          </a:p>
          <a:p>
            <a:pPr algn="r" marL="2915480" indent="0">
              <a:lnSpc>
                <a:spcPct val="80000"/>
              </a:lnSpc>
            </a:pPr>
            <a:r>
              <a:rPr lang="ru" sz="1300">
                <a:latin typeface="Times New Roman"/>
              </a:rPr>
              <a:t>к приказу угй адмипистрац ; ципальноро $</a:t>
            </a:r>
          </a:p>
        </p:txBody>
      </p:sp>
      <p:sp>
        <p:nvSpPr>
          <p:cNvPr id="4" name=""/>
          <p:cNvSpPr/>
          <p:nvPr/>
        </p:nvSpPr>
        <p:spPr>
          <a:xfrm>
            <a:off x="4005072" y="1039368"/>
            <a:ext cx="1395984" cy="1889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500">
                <a:solidFill>
                  <a:srgbClr val="6180F1"/>
                </a:solidFill>
                <a:latin typeface="Times New Roman"/>
              </a:rPr>
              <a:t>1С </a:t>
            </a:r>
            <a:r>
              <a:rPr lang="ru" sz="1500">
                <a:latin typeface="Times New Roman"/>
              </a:rPr>
              <a:t>края-дшо </a:t>
            </a:r>
            <a:r>
              <a:rPr lang="ru" sz="1500">
                <a:solidFill>
                  <a:srgbClr val="6180F1"/>
                </a:solidFill>
                <a:latin typeface="Times New Roman"/>
              </a:rPr>
              <a:t>/|||</a:t>
            </a:r>
          </a:p>
        </p:txBody>
      </p:sp>
      <p:sp>
        <p:nvSpPr>
          <p:cNvPr id="5" name=""/>
          <p:cNvSpPr/>
          <p:nvPr/>
        </p:nvSpPr>
        <p:spPr>
          <a:xfrm>
            <a:off x="1280160" y="1228344"/>
            <a:ext cx="3989832" cy="5486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75000"/>
              </a:lnSpc>
              <a:spcAft>
                <a:spcPts val="840"/>
              </a:spcAft>
            </a:pPr>
            <a:r>
              <a:rPr lang="ru" sz="1300">
                <a:solidFill>
                  <a:srgbClr val="6180F1"/>
                </a:solidFill>
                <a:latin typeface="Times New Roman"/>
              </a:rPr>
              <a:t>Ь </a:t>
            </a:r>
            <a:r>
              <a:rPr lang="ru" sz="1300">
                <a:latin typeface="Times New Roman"/>
              </a:rPr>
              <a:t>от</a:t>
            </a:r>
          </a:p>
          <a:p>
            <a:pPr algn="ctr" indent="0">
              <a:lnSpc>
                <a:spcPct val="107000"/>
              </a:lnSpc>
            </a:pPr>
            <a:r>
              <a:rPr lang="ru" sz="1300">
                <a:solidFill>
                  <a:srgbClr val="5C689D"/>
                </a:solidFill>
                <a:latin typeface="Times New Roman"/>
              </a:rPr>
              <a:t>Програ</a:t>
            </a:r>
            <a:r>
              <a:rPr lang="ru" u="sng" sz="1300">
                <a:solidFill>
                  <a:srgbClr val="5C689D"/>
                </a:solidFill>
                <a:latin typeface="Times New Roman"/>
              </a:rPr>
              <a:t>^^^^</a:t>
            </a:r>
            <a:r>
              <a:rPr lang="ru" sz="1300">
                <a:solidFill>
                  <a:srgbClr val="5C689D"/>
                </a:solidFill>
                <a:latin typeface="Times New Roman"/>
              </a:rPr>
              <a:t>^</a:t>
            </a:r>
          </a:p>
        </p:txBody>
      </p:sp>
      <p:sp>
        <p:nvSpPr>
          <p:cNvPr id="6" name=""/>
          <p:cNvSpPr/>
          <p:nvPr/>
        </p:nvSpPr>
        <p:spPr>
          <a:xfrm>
            <a:off x="1280160" y="1816608"/>
            <a:ext cx="5864352" cy="5638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07000"/>
              </a:lnSpc>
            </a:pPr>
            <a:r>
              <a:rPr lang="ru" sz="1300">
                <a:latin typeface="Times New Roman"/>
              </a:rPr>
              <a:t>проведения муниципального этапа краевого Слета ученических производственных бригад и трудовых объединений школьников в Степновском муниципальном округе в 2024 году</a:t>
            </a:r>
          </a:p>
        </p:txBody>
      </p:sp>
      <p:sp>
        <p:nvSpPr>
          <p:cNvPr id="7" name=""/>
          <p:cNvSpPr/>
          <p:nvPr/>
        </p:nvSpPr>
        <p:spPr>
          <a:xfrm>
            <a:off x="5434584" y="435864"/>
            <a:ext cx="1749552" cy="9235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81000"/>
              </a:lnSpc>
            </a:pPr>
            <a:r>
              <a:rPr lang="ru" sz="1300">
                <a:latin typeface="Times New Roman"/>
              </a:rPr>
              <a:t>№2</a:t>
            </a:r>
          </a:p>
          <a:p>
            <a:pPr indent="0">
              <a:lnSpc>
                <a:spcPct val="81000"/>
              </a:lnSpc>
              <a:spcAft>
                <a:spcPts val="770"/>
              </a:spcAft>
            </a:pPr>
            <a:r>
              <a:rPr lang="ru" sz="1300">
                <a:latin typeface="Times New Roman"/>
              </a:rPr>
              <a:t>явления образования 1и Степновского муни-круга Ставропольского</a:t>
            </a:r>
          </a:p>
          <a:p>
            <a:pPr indent="0">
              <a:lnSpc>
                <a:spcPct val="81000"/>
              </a:lnSpc>
            </a:pPr>
            <a:r>
              <a:rPr lang="ru" sz="1300">
                <a:latin typeface="Times New Roman"/>
              </a:rPr>
              <a:t>г. №160</a:t>
            </a:r>
          </a:p>
        </p:txBody>
      </p:sp>
      <p:sp>
        <p:nvSpPr>
          <p:cNvPr id="8" name=""/>
          <p:cNvSpPr/>
          <p:nvPr/>
        </p:nvSpPr>
        <p:spPr>
          <a:xfrm>
            <a:off x="1225296" y="2609088"/>
            <a:ext cx="6083808" cy="14173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07000"/>
              </a:lnSpc>
            </a:pPr>
            <a:r>
              <a:rPr lang="ru" sz="1300">
                <a:latin typeface="Times New Roman"/>
              </a:rPr>
              <a:t>Дата проведения: 17 мая 2024 г.</a:t>
            </a:r>
          </a:p>
          <a:p>
            <a:pPr indent="0">
              <a:lnSpc>
                <a:spcPct val="107000"/>
              </a:lnSpc>
            </a:pPr>
            <a:r>
              <a:rPr lang="ru" sz="1300">
                <a:latin typeface="Times New Roman"/>
              </a:rPr>
              <a:t>Место проведения: муниципальное общеобразовательное учреждение «Средняя общеобразовательная школа № 4 имени Героя труда Ставрополья П.В. Лобанова», пос. Верхнестепной , Степновского муниципального округа . Ставропольского края</a:t>
            </a:r>
          </a:p>
          <a:p>
            <a:pPr indent="0">
              <a:lnSpc>
                <a:spcPct val="107000"/>
              </a:lnSpc>
            </a:pPr>
            <a:r>
              <a:rPr lang="ru" sz="1300">
                <a:latin typeface="Times New Roman"/>
              </a:rPr>
              <a:t>Участники Слета: обучающиеся общеобразовательных учреждений Степновского муниципального округа, педагоги, гости.</a:t>
            </a:r>
          </a:p>
        </p:txBody>
      </p:sp>
      <p:graphicFrame>
        <p:nvGraphicFramePr>
          <p:cNvPr id="9" name=""/>
          <p:cNvGraphicFramePr>
            <a:graphicFrameLocks noGrp="1"/>
          </p:cNvGraphicFramePr>
          <p:nvPr/>
        </p:nvGraphicFramePr>
        <p:xfrm>
          <a:off x="1158240" y="4212336"/>
          <a:ext cx="6092952" cy="4803648"/>
        </p:xfrm>
        <a:graphic>
          <a:graphicData uri="http://schemas.openxmlformats.org/drawingml/2006/table">
            <a:tbl>
              <a:tblPr/>
              <a:tblGrid>
                <a:gridCol w="1152144"/>
                <a:gridCol w="4940808"/>
              </a:tblGrid>
              <a:tr h="417576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8.00-8.30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Заезд участников Слета, регистрация.</a:t>
                      </a:r>
                    </a:p>
                  </a:txBody>
                  <a:tcPr marL="0" marR="0" marT="0" marB="0"/>
                </a:tc>
              </a:tr>
              <a:tr h="819912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8.30-9.00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Торжественное открытие муниципального этапа краевого Слета ученических производственных бригад и трудовых объединений школьников.</a:t>
                      </a:r>
                    </a:p>
                  </a:txBody>
                  <a:tcPr marL="0" marR="0" marT="0" marB="0"/>
                </a:tc>
              </a:tr>
              <a:tr h="1027176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9.30- 12.00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9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Проведение конкурсов (теоретическая и практическая часть): плодоовощевод, ландшафтный дизайнер, технолог-животновод, эколог, растениевод, бригадир, изобретатель и рационализатор, ветеринарный врач, лесовод.</a:t>
                      </a:r>
                    </a:p>
                    <a:p>
                      <a:pPr indent="0">
                        <a:lnSpc>
                          <a:spcPct val="109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Выставка декоративно-прикладного искусства.</a:t>
                      </a:r>
                    </a:p>
                  </a:txBody>
                  <a:tcPr marL="0" marR="0" marT="0" marB="0" anchor="b"/>
                </a:tc>
              </a:tr>
              <a:tr h="252984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12.00- 12.30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Обед.</a:t>
                      </a:r>
                    </a:p>
                  </a:txBody>
                  <a:tcPr marL="0" marR="0" marT="0" marB="0"/>
                </a:tc>
              </a:tr>
              <a:tr h="621792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12.30- 14.00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11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Культурная программа для участников Слета «Встреча друзей».</a:t>
                      </a:r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12.30- 14.00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Работа жюри.</a:t>
                      </a:r>
                    </a:p>
                  </a:txBody>
                  <a:tcPr marL="0" marR="0" marT="0" marB="0"/>
                </a:tc>
              </a:tr>
              <a:tr h="1027176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14.00-14.30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Торжественное закрытие муниципального этапа краевого Слета ученических производственных бригад и трудовых объединений школьников.</a:t>
                      </a:r>
                    </a:p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Награждение победителей и призеров.</a:t>
                      </a:r>
                    </a:p>
                  </a:txBody>
                  <a:tcPr marL="0" marR="0" marT="0" marB="0"/>
                </a:tc>
              </a:tr>
              <a:tr h="225552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14.30- 15.00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Отъезд участников Слета.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0" name=""/>
          <p:cNvSpPr/>
          <p:nvPr/>
        </p:nvSpPr>
        <p:spPr>
          <a:xfrm>
            <a:off x="7080504" y="10040112"/>
            <a:ext cx="103632" cy="1402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latin typeface="Times New Roman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4251960" y="426720"/>
            <a:ext cx="1392936" cy="542544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5672328" y="438912"/>
            <a:ext cx="1542288" cy="9235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80000"/>
              </a:lnSpc>
            </a:pPr>
            <a:r>
              <a:rPr lang="ru" sz="1300">
                <a:latin typeface="Times New Roman"/>
              </a:rPr>
              <a:t>3</a:t>
            </a:r>
          </a:p>
          <a:p>
            <a:pPr indent="0">
              <a:lnSpc>
                <a:spcPct val="80000"/>
              </a:lnSpc>
              <a:spcAft>
                <a:spcPts val="770"/>
              </a:spcAft>
            </a:pPr>
            <a:r>
              <a:rPr lang="ru" sz="1300">
                <a:latin typeface="Times New Roman"/>
              </a:rPr>
              <a:t>зения образования Степновского муни-та Ставропольского</a:t>
            </a:r>
          </a:p>
          <a:p>
            <a:pPr indent="0">
              <a:lnSpc>
                <a:spcPct val="80000"/>
              </a:lnSpc>
            </a:pPr>
            <a:r>
              <a:rPr lang="ru" sz="1300">
                <a:latin typeface="Times New Roman"/>
              </a:rPr>
              <a:t>№160</a:t>
            </a:r>
          </a:p>
        </p:txBody>
      </p:sp>
      <p:sp>
        <p:nvSpPr>
          <p:cNvPr id="4" name=""/>
          <p:cNvSpPr/>
          <p:nvPr/>
        </p:nvSpPr>
        <p:spPr>
          <a:xfrm>
            <a:off x="1304544" y="1600200"/>
            <a:ext cx="5873496" cy="3962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/>
            <a:r>
              <a:rPr lang="ru" sz="1300">
                <a:latin typeface="Times New Roman"/>
              </a:rPr>
              <a:t>План мероприятий</a:t>
            </a:r>
          </a:p>
          <a:p>
            <a:pPr algn="ctr" indent="127000"/>
            <a:r>
              <a:rPr lang="ru" sz="1300">
                <a:latin typeface="Times New Roman"/>
              </a:rPr>
              <a:t>по подготовке и проведению муниципального этапа краевого Слета учени¬</a:t>
            </a:r>
          </a:p>
        </p:txBody>
      </p:sp>
      <p:sp>
        <p:nvSpPr>
          <p:cNvPr id="5" name=""/>
          <p:cNvSpPr/>
          <p:nvPr/>
        </p:nvSpPr>
        <p:spPr>
          <a:xfrm>
            <a:off x="1466088" y="1999488"/>
            <a:ext cx="5550408" cy="4023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06000"/>
              </a:lnSpc>
            </a:pPr>
            <a:r>
              <a:rPr lang="ru" sz="1300">
                <a:latin typeface="Times New Roman"/>
              </a:rPr>
              <a:t>ческих производственных бригад и трудовых объединений школьников в Степновском муниципальном округе в 2024 году</a:t>
            </a: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1185672" y="2587752"/>
          <a:ext cx="6150864" cy="7208520"/>
        </p:xfrm>
        <a:graphic>
          <a:graphicData uri="http://schemas.openxmlformats.org/drawingml/2006/table">
            <a:tbl>
              <a:tblPr/>
              <a:tblGrid>
                <a:gridCol w="402336"/>
                <a:gridCol w="2657856"/>
                <a:gridCol w="1313688"/>
                <a:gridCol w="1776984"/>
              </a:tblGrid>
              <a:tr h="41757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№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Наименование мероприятий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Сроки</a:t>
                      </a:r>
                    </a:p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исполнения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Ответственный за исполнение</a:t>
                      </a:r>
                    </a:p>
                  </a:txBody>
                  <a:tcPr marL="0" marR="0" marT="0" marB="0" anchor="b"/>
                </a:tc>
              </a:tr>
              <a:tr h="1633728">
                <a:tc>
                  <a:txBody>
                    <a:bodyPr lIns="0" tIns="0" rIns="0" bIns="0">
                      <a:noAutofit/>
                    </a:bodyPr>
                    <a:p>
                      <a:pPr algn="just" indent="139700"/>
                      <a:r>
                        <a:rPr lang="ru" sz="130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7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Подготовка приказа о проведении муниципального этапа краевого Слета ученических производственных бригад и трудовых объединений школьников в Степновском муниципальном округе в 2024 году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март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Кулиш О.И.</a:t>
                      </a:r>
                    </a:p>
                  </a:txBody>
                  <a:tcPr marL="0" marR="0" marT="0" marB="0"/>
                </a:tc>
              </a:tr>
              <a:tr h="819912">
                <a:tc>
                  <a:txBody>
                    <a:bodyPr lIns="0" tIns="0" rIns="0" bIns="0">
                      <a:noAutofit/>
                    </a:bodyPr>
                    <a:p>
                      <a:pPr algn="just" indent="139700"/>
                      <a:r>
                        <a:rPr lang="ru" sz="130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7000"/>
                        </a:lnSpc>
                      </a:pPr>
                      <a:r>
                        <a:rPr lang="ru" sz="1300">
                          <a:latin typeface="Times New Roman"/>
                        </a:rPr>
                        <a:t>Согласование и утверждение состава оргкомитета, состава судейской коллегии по номинациям конкурсов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апрель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Кулиш О.И.</a:t>
                      </a:r>
                    </a:p>
                    <a:p>
                      <a:pPr indent="0"/>
                      <a:r>
                        <a:rPr lang="ru" sz="1300">
                          <a:latin typeface="Times New Roman"/>
                        </a:rPr>
                        <a:t>Болотов В.В.</a:t>
                      </a:r>
                    </a:p>
                    <a:p>
                      <a:pPr indent="0"/>
                      <a:r>
                        <a:rPr lang="ru" sz="1300">
                          <a:latin typeface="Times New Roman"/>
                        </a:rPr>
                        <a:t>(по согласованию)</a:t>
                      </a:r>
                    </a:p>
                  </a:txBody>
                  <a:tcPr marL="0" marR="0" marT="0" marB="0"/>
                </a:tc>
              </a:tr>
              <a:tr h="102717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Подготовка и проведение заседания межведомственного оргкомитета при администрации Степновского муниципального округа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апрель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Фарсиян И.С., Тагиева Н.В.</a:t>
                      </a:r>
                    </a:p>
                  </a:txBody>
                  <a:tcPr marL="0" marR="0" marT="0" marB="0"/>
                </a:tc>
              </a:tr>
              <a:tr h="61569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Подготовка конкурсных программ, доведение их до сведения участников Слета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апрель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Кулиш О.И., Тагиева Н.В.</a:t>
                      </a:r>
                    </a:p>
                  </a:txBody>
                  <a:tcPr marL="0" marR="0" marT="0" marB="0"/>
                </a:tc>
              </a:tr>
              <a:tr h="822960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Подготовка МОУ СОШ № 4 им. П.В. Лобанова, пос. Верхнестепной к проведению конкурсов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апрель-май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Кульчитская С.В.</a:t>
                      </a:r>
                    </a:p>
                  </a:txBody>
                  <a:tcPr marL="0" marR="0" marT="0" marB="0"/>
                </a:tc>
              </a:tr>
              <a:tr h="61569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Подготовка сценария открытия и закрытия Слета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до 10 мая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Кульчитская С.В. Кулиш О.И.</a:t>
                      </a:r>
                    </a:p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Тагиева Н.В.</a:t>
                      </a:r>
                    </a:p>
                  </a:txBody>
                  <a:tcPr marL="0" marR="0" marT="0" marB="0" anchor="b"/>
                </a:tc>
              </a:tr>
              <a:tr h="82905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Подготовка ходатайства в ОВД Степновского района по обеспечению охраны правопорядка, во время проведения Слета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до 07 мая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Тагиева Н.В.</a:t>
                      </a:r>
                    </a:p>
                  </a:txBody>
                  <a:tcPr marL="0" marR="0" marT="0" marB="0"/>
                </a:tc>
              </a:tr>
              <a:tr h="426720">
                <a:tc>
                  <a:txBody>
                    <a:bodyPr lIns="0" tIns="0" rIns="0" bIns="0">
                      <a:noAutofit/>
                    </a:bodyPr>
                    <a:p>
                      <a:pPr indent="139700"/>
                      <a:r>
                        <a:rPr lang="ru" sz="130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Подготовка списка почетных гостей Слета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до 10 мая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Тагиева Н.В.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"/>
          <p:cNvSpPr/>
          <p:nvPr/>
        </p:nvSpPr>
        <p:spPr>
          <a:xfrm>
            <a:off x="7114032" y="10043160"/>
            <a:ext cx="94488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latin typeface="Times New Roman"/>
              </a:rPr>
              <a:t>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" name=""/>
          <p:cNvGraphicFramePr>
            <a:graphicFrameLocks noGrp="1"/>
          </p:cNvGraphicFramePr>
          <p:nvPr/>
        </p:nvGraphicFramePr>
        <p:xfrm>
          <a:off x="1185672" y="533400"/>
          <a:ext cx="6138672" cy="1898904"/>
        </p:xfrm>
        <a:graphic>
          <a:graphicData uri="http://schemas.openxmlformats.org/drawingml/2006/table">
            <a:tbl>
              <a:tblPr/>
              <a:tblGrid>
                <a:gridCol w="393192"/>
                <a:gridCol w="2660904"/>
                <a:gridCol w="1313688"/>
                <a:gridCol w="1770888"/>
              </a:tblGrid>
              <a:tr h="621792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7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Организация награждения и поощрения победителей и призеров конкурсов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17 мая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Тагиева Н.В.</a:t>
                      </a:r>
                    </a:p>
                  </a:txBody>
                  <a:tcPr marL="0" marR="0" marT="0" marB="0"/>
                </a:tc>
              </a:tr>
              <a:tr h="445008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8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Подготовка культурной программы Слета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до 17 мая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Кульчитская С.В.</a:t>
                      </a:r>
                    </a:p>
                  </a:txBody>
                  <a:tcPr marL="0" marR="0" marT="0" marB="0"/>
                </a:tc>
              </a:tr>
              <a:tr h="210312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И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Приглашение СМИ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до 15 мая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Фарсиян И.С.</a:t>
                      </a:r>
                    </a:p>
                  </a:txBody>
                  <a:tcPr marL="0" marR="0" marT="0" marB="0" anchor="b"/>
                </a:tc>
              </a:tr>
              <a:tr h="621792">
                <a:tc>
                  <a:txBody>
                    <a:bodyPr lIns="0" tIns="0" rIns="0" bIns="0">
                      <a:noAutofit/>
                    </a:bodyPr>
                    <a:p>
                      <a:pPr indent="114300"/>
                      <a:r>
                        <a:rPr lang="ru" sz="1300"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6000"/>
                        </a:lnSpc>
                      </a:pPr>
                      <a:r>
                        <a:rPr lang="ru" sz="1300">
                          <a:latin typeface="Times New Roman"/>
                        </a:rPr>
                        <a:t>Приобретение наградного и прочего материалов для проведения Слета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300">
                          <a:latin typeface="Times New Roman"/>
                        </a:rPr>
                        <a:t>до 10 мая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300">
                          <a:latin typeface="Times New Roman"/>
                        </a:rPr>
                        <a:t>Головатов А.В.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"/>
          <p:cNvSpPr/>
          <p:nvPr/>
        </p:nvSpPr>
        <p:spPr>
          <a:xfrm>
            <a:off x="7101840" y="10119360"/>
            <a:ext cx="100584" cy="1493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latin typeface="Times New Roman"/>
              </a:rPr>
              <a:t>6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4547616" y="417576"/>
            <a:ext cx="2508504" cy="138379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3611880" y="1789176"/>
            <a:ext cx="1167384" cy="1615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300">
                <a:latin typeface="Times New Roman"/>
              </a:rPr>
              <a:t>ПОЛОЖЕНИЕ</a:t>
            </a:r>
          </a:p>
        </p:txBody>
      </p:sp>
      <p:sp>
        <p:nvSpPr>
          <p:cNvPr id="5" name=""/>
          <p:cNvSpPr/>
          <p:nvPr/>
        </p:nvSpPr>
        <p:spPr>
          <a:xfrm>
            <a:off x="5907024" y="432816"/>
            <a:ext cx="1274064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300">
                <a:latin typeface="Times New Roman"/>
              </a:rPr>
              <a:t>№5</a:t>
            </a:r>
          </a:p>
        </p:txBody>
      </p:sp>
      <p:sp>
        <p:nvSpPr>
          <p:cNvPr id="6" name=""/>
          <p:cNvSpPr/>
          <p:nvPr/>
        </p:nvSpPr>
        <p:spPr>
          <a:xfrm>
            <a:off x="5943600" y="600456"/>
            <a:ext cx="1216152" cy="1615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-101600"/>
            <a:r>
              <a:rPr lang="ru" sz="1300">
                <a:latin typeface="Times New Roman"/>
              </a:rPr>
              <a:t>авления образо-</a:t>
            </a:r>
          </a:p>
        </p:txBody>
      </p:sp>
      <p:sp>
        <p:nvSpPr>
          <p:cNvPr id="7" name=""/>
          <p:cNvSpPr/>
          <p:nvPr/>
        </p:nvSpPr>
        <p:spPr>
          <a:xfrm>
            <a:off x="6019800" y="762000"/>
            <a:ext cx="1161288" cy="2987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-101600">
              <a:lnSpc>
                <a:spcPct val="80000"/>
              </a:lnSpc>
            </a:pPr>
            <a:r>
              <a:rPr lang="ru" sz="1300">
                <a:latin typeface="Times New Roman"/>
              </a:rPr>
              <a:t>зтрации Степ-униципального</a:t>
            </a:r>
          </a:p>
        </p:txBody>
      </p:sp>
      <p:sp>
        <p:nvSpPr>
          <p:cNvPr id="8" name=""/>
          <p:cNvSpPr/>
          <p:nvPr/>
        </p:nvSpPr>
        <p:spPr>
          <a:xfrm>
            <a:off x="1325880" y="1996440"/>
            <a:ext cx="5736336" cy="6004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07000"/>
              </a:lnSpc>
            </a:pPr>
            <a:r>
              <a:rPr lang="ru" sz="1300">
                <a:latin typeface="Times New Roman"/>
              </a:rPr>
              <a:t>о муниципальном этапе краевого Слета ученических производственных бригад и трудовых объединений школьников в Степновском муниципальном округе в 2024 году</a:t>
            </a:r>
          </a:p>
        </p:txBody>
      </p:sp>
      <p:sp>
        <p:nvSpPr>
          <p:cNvPr id="9" name=""/>
          <p:cNvSpPr/>
          <p:nvPr/>
        </p:nvSpPr>
        <p:spPr>
          <a:xfrm>
            <a:off x="1191768" y="2813304"/>
            <a:ext cx="5986272" cy="646176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08000"/>
              </a:lnSpc>
            </a:pPr>
            <a:r>
              <a:rPr lang="ru" b="1" sz="1300">
                <a:latin typeface="Times New Roman"/>
              </a:rPr>
              <a:t>1. Общие положения</a:t>
            </a:r>
          </a:p>
          <a:p>
            <a:pPr algn="just" indent="469900">
              <a:lnSpc>
                <a:spcPct val="108000"/>
              </a:lnSpc>
              <a:spcAft>
                <a:spcPts val="1050"/>
              </a:spcAft>
            </a:pPr>
            <a:r>
              <a:rPr lang="ru" sz="1300">
                <a:latin typeface="Times New Roman"/>
              </a:rPr>
              <a:t>Муниципальный этап краевого Слета ученических производственных бригад и трудовых объединений школьников Степновского муниципального округа (далее - Слет) является ежегодным мероприятием с обучающимися общеобразовательных учреждений округа. Слет активизирует деятельность общеобразовательных учреждений по привлечению обучающихся к общественно-полезному труду и выполнению общественно-значимых и практически важных заданий; способствует решению проблем в развитии и организации деятельности ученических производственных бригад и трудовых объединений школьников в Степновском муниципальном округе.</a:t>
            </a:r>
          </a:p>
          <a:p>
            <a:pPr algn="ctr" indent="0">
              <a:lnSpc>
                <a:spcPct val="108000"/>
              </a:lnSpc>
            </a:pPr>
            <a:r>
              <a:rPr lang="ru" b="1" sz="1300">
                <a:latin typeface="Times New Roman"/>
              </a:rPr>
              <a:t>2. Цель и задачи</a:t>
            </a:r>
          </a:p>
          <a:p>
            <a:pPr algn="just" marL="145356" indent="444500">
              <a:lnSpc>
                <a:spcPct val="108000"/>
              </a:lnSpc>
              <a:spcAft>
                <a:spcPts val="350"/>
              </a:spcAft>
            </a:pPr>
            <a:r>
              <a:rPr lang="ru" sz="1300">
                <a:latin typeface="Times New Roman"/>
              </a:rPr>
              <a:t>2.Е Слет проводится с целью развития движения ученических производственных бригад в округе, повышения уровня допрофессиональной подготовки старшеклассников и трудового воспитания учащейся молодежи.</a:t>
            </a:r>
          </a:p>
          <a:p>
            <a:pPr indent="635000">
              <a:lnSpc>
                <a:spcPct val="108000"/>
              </a:lnSpc>
              <a:spcAft>
                <a:spcPts val="350"/>
              </a:spcAft>
            </a:pPr>
            <a:r>
              <a:rPr lang="ru" sz="1300">
                <a:latin typeface="Times New Roman"/>
              </a:rPr>
              <a:t>2.2. Задачи:</a:t>
            </a:r>
          </a:p>
          <a:p>
            <a:pPr algn="just" indent="635000">
              <a:lnSpc>
                <a:spcPct val="109000"/>
              </a:lnSpc>
            </a:pPr>
            <a:r>
              <a:rPr lang="ru" sz="1300">
                <a:latin typeface="Times New Roman"/>
              </a:rPr>
              <a:t>* Повышение уровня профессиональных знаний и освоение обучающимися трудовых навыков в сфере сельскохозяйственного производства.</a:t>
            </a:r>
          </a:p>
          <a:p>
            <a:pPr algn="just" indent="596900">
              <a:lnSpc>
                <a:spcPct val="109000"/>
              </a:lnSpc>
            </a:pPr>
            <a:r>
              <a:rPr lang="ru" sz="1300">
                <a:latin typeface="Times New Roman"/>
              </a:rPr>
              <a:t>* Воспитание у обучающихся любви и уважения к сельскохозяйственным профессиям, желания в дальнейшем трудиться на сельскохозяйственных</a:t>
            </a:r>
          </a:p>
          <a:p>
            <a:pPr indent="0">
              <a:lnSpc>
                <a:spcPct val="109000"/>
              </a:lnSpc>
            </a:pPr>
            <a:r>
              <a:rPr lang="ru" sz="1300">
                <a:latin typeface="Times New Roman"/>
              </a:rPr>
              <a:t>предприятиях независимо от форм собственности.</a:t>
            </a:r>
          </a:p>
          <a:p>
            <a:pPr algn="just" indent="635000">
              <a:lnSpc>
                <a:spcPct val="109000"/>
              </a:lnSpc>
            </a:pPr>
            <a:r>
              <a:rPr lang="ru" sz="1300">
                <a:latin typeface="Times New Roman"/>
              </a:rPr>
              <a:t>* Вовлечение обучающихся в профессиональный труд и опытническую работу, привлечение к изобретательской и рационализаторской деятельности, конструированию сельскохозяйственной техники.</a:t>
            </a:r>
          </a:p>
          <a:p>
            <a:pPr algn="just" indent="635000">
              <a:lnSpc>
                <a:spcPct val="109000"/>
              </a:lnSpc>
            </a:pPr>
            <a:r>
              <a:rPr lang="ru" sz="1300">
                <a:latin typeface="Times New Roman"/>
              </a:rPr>
              <a:t>* Осуществление обмена опытом работы УПБ, пропаганды среди обучающихся достижений науки и передового опыта.</a:t>
            </a:r>
          </a:p>
          <a:p>
            <a:pPr algn="just" indent="685800">
              <a:lnSpc>
                <a:spcPct val="109000"/>
              </a:lnSpc>
            </a:pPr>
            <a:r>
              <a:rPr lang="ru" sz="1300">
                <a:latin typeface="Times New Roman"/>
              </a:rPr>
              <a:t>* Объединение всех заинтересованных учреждений и ведомств организации целенаправленной и плодотворной работы УПБ.</a:t>
            </a:r>
          </a:p>
        </p:txBody>
      </p:sp>
      <p:sp>
        <p:nvSpPr>
          <p:cNvPr id="10" name=""/>
          <p:cNvSpPr/>
          <p:nvPr/>
        </p:nvSpPr>
        <p:spPr>
          <a:xfrm>
            <a:off x="7074408" y="10037064"/>
            <a:ext cx="73152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latin typeface="Times New Roman"/>
              </a:rPr>
              <a:t>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274064" y="530352"/>
            <a:ext cx="6013704" cy="91348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07000"/>
              </a:lnSpc>
            </a:pPr>
            <a:r>
              <a:rPr lang="ru" b="1" sz="1300">
                <a:latin typeface="Times New Roman"/>
              </a:rPr>
              <a:t>3. Организаторы Слета</a:t>
            </a:r>
          </a:p>
          <a:p>
            <a:pPr algn="just" indent="508000">
              <a:lnSpc>
                <a:spcPct val="107000"/>
              </a:lnSpc>
              <a:spcAft>
                <a:spcPts val="1050"/>
              </a:spcAft>
            </a:pPr>
            <a:r>
              <a:rPr lang="ru" sz="1300">
                <a:latin typeface="Times New Roman"/>
              </a:rPr>
              <a:t>Организатором Слета является управление образования администрации Степновского муниципального округа Ставропольского края совместно с отделом сельского хозяйства и охраны окружающей среды администрации Степновского муниципального округа Ставропольского края.</a:t>
            </a:r>
          </a:p>
          <a:p>
            <a:pPr algn="ctr" indent="0">
              <a:lnSpc>
                <a:spcPct val="108000"/>
              </a:lnSpc>
            </a:pPr>
            <a:r>
              <a:rPr lang="ru" b="1" sz="1300">
                <a:latin typeface="Times New Roman"/>
              </a:rPr>
              <a:t>4. Участники Слета</a:t>
            </a:r>
          </a:p>
          <a:p>
            <a:pPr algn="just" indent="596900">
              <a:lnSpc>
                <a:spcPct val="108000"/>
              </a:lnSpc>
            </a:pPr>
            <a:r>
              <a:rPr lang="ru" sz="1300">
                <a:latin typeface="Times New Roman"/>
              </a:rPr>
              <a:t>5.1. К участию в Слёте допускаются команды общеобразовательных учреждений округа. В состав команды входят: 1 руководитель и 10 участников конкурсов профессионального мастерства, учащихся 7-11 классов (по одному на каждый конкурс).</a:t>
            </a:r>
          </a:p>
          <a:p>
            <a:pPr algn="just" indent="508000">
              <a:lnSpc>
                <a:spcPct val="108000"/>
              </a:lnSpc>
            </a:pPr>
            <a:r>
              <a:rPr lang="ru" sz="1300">
                <a:latin typeface="Times New Roman"/>
              </a:rPr>
              <a:t>5.2. Руководитель команды должен иметь:</a:t>
            </a:r>
          </a:p>
          <a:p>
            <a:pPr algn="just"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приказ общеобразовательного учреждения о направлении команды для участия в Слете, с указанием ответственных за безопасность и сохранение здоровья членов команды;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экипировку команды (форма, головные уборы), репелленты;</a:t>
            </a:r>
          </a:p>
          <a:p>
            <a:pPr indent="0">
              <a:lnSpc>
                <a:spcPct val="108000"/>
              </a:lnSpc>
              <a:spcAft>
                <a:spcPts val="1050"/>
              </a:spcAft>
            </a:pPr>
            <a:r>
              <a:rPr lang="ru" sz="1300">
                <a:latin typeface="Times New Roman"/>
              </a:rPr>
              <a:t>- транспарант, лозунг по теме УПБ, который каждая команда использует на торжественном открытии и закрытии Слета.</a:t>
            </a:r>
          </a:p>
          <a:p>
            <a:pPr algn="ctr" indent="0">
              <a:lnSpc>
                <a:spcPct val="109000"/>
              </a:lnSpc>
            </a:pPr>
            <a:r>
              <a:rPr lang="ru" b="1" sz="1300">
                <a:latin typeface="Times New Roman"/>
              </a:rPr>
              <a:t>5. Руководство Слетом</a:t>
            </a:r>
          </a:p>
          <a:p>
            <a:pPr indent="596900">
              <a:lnSpc>
                <a:spcPct val="109000"/>
              </a:lnSpc>
            </a:pPr>
            <a:r>
              <a:rPr lang="ru" sz="1300">
                <a:latin typeface="Times New Roman"/>
              </a:rPr>
              <a:t>Общее руководство по подготовке и проведению Слета осуществляет рабочая группа, состав которой утверждается приказом управления образования администрации Степновского муниципального округа Ставропольского края.</a:t>
            </a:r>
          </a:p>
          <a:p>
            <a:pPr algn="just" indent="596900">
              <a:lnSpc>
                <a:spcPct val="109000"/>
              </a:lnSpc>
              <a:spcAft>
                <a:spcPts val="1050"/>
              </a:spcAft>
            </a:pPr>
            <a:r>
              <a:rPr lang="ru" sz="1300">
                <a:latin typeface="Times New Roman"/>
              </a:rPr>
              <a:t>Для проведения судейства привлекаются педагоги общеобразовательных учреждений округа, методисты муниципальной методической службы, специалисты отдела сельского хозяйства и охраны окружающей среды администрации Степновского муниципального округа, других организаций округа.</a:t>
            </a:r>
          </a:p>
          <a:p>
            <a:pPr algn="ctr" indent="0">
              <a:lnSpc>
                <a:spcPct val="108000"/>
              </a:lnSpc>
            </a:pPr>
            <a:r>
              <a:rPr lang="ru" b="1" sz="1300">
                <a:latin typeface="Times New Roman"/>
              </a:rPr>
              <a:t>6. Порядок проведения Слета</a:t>
            </a:r>
          </a:p>
          <a:p>
            <a:pPr algn="just" indent="457200">
              <a:lnSpc>
                <a:spcPct val="115000"/>
              </a:lnSpc>
            </a:pPr>
            <a:r>
              <a:rPr lang="ru" sz="1300">
                <a:latin typeface="Times New Roman"/>
              </a:rPr>
              <a:t>6.1. Слет проводится в форме 10 конкурсов профессионального мастерства: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плодоовощевод»,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ландшафтный дизайнер»,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технолог - животновод»,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эколог»,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растениевод»,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бригадир»,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изобретатель и рационализатор»,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ветеринар»,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лесовод»,</a:t>
            </a:r>
          </a:p>
          <a:p>
            <a:pPr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«Юный механик»</a:t>
            </a:r>
          </a:p>
          <a:p>
            <a:pPr algn="just" indent="0">
              <a:lnSpc>
                <a:spcPct val="115000"/>
              </a:lnSpc>
            </a:pPr>
            <a:r>
              <a:rPr lang="ru" sz="1300">
                <a:latin typeface="Times New Roman"/>
              </a:rPr>
              <a:t>и дополнительно представлена «выставка декоративно-прикладного творчества».</a:t>
            </a:r>
          </a:p>
        </p:txBody>
      </p:sp>
      <p:sp>
        <p:nvSpPr>
          <p:cNvPr id="3" name=""/>
          <p:cNvSpPr/>
          <p:nvPr/>
        </p:nvSpPr>
        <p:spPr>
          <a:xfrm>
            <a:off x="7141464" y="10088880"/>
            <a:ext cx="100584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latin typeface="Times New Roman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BF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222248" y="472440"/>
            <a:ext cx="6083808" cy="55046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533400">
              <a:lnSpc>
                <a:spcPct val="108000"/>
              </a:lnSpc>
            </a:pPr>
            <a:r>
              <a:rPr lang="ru" sz="1300">
                <a:latin typeface="Times New Roman"/>
              </a:rPr>
              <a:t>6.2. Конкурсы профессионального мастерства включают теоретическую и практическую части. Содержание теоретической и практической частей конкурсов, а также количество баллов, набранное участниками в целом в конкурсе, определяется согласно условиям проведения конкурсов (Приложение к Положению о Слете).</a:t>
            </a:r>
          </a:p>
          <a:p>
            <a:pPr algn="just" indent="533400">
              <a:lnSpc>
                <a:spcPct val="108000"/>
              </a:lnSpc>
            </a:pPr>
            <a:r>
              <a:rPr lang="ru" sz="1300">
                <a:latin typeface="Times New Roman"/>
              </a:rPr>
              <a:t>6.3. Судейская бригада конкурсов профессионального мастерства Слета:</a:t>
            </a:r>
          </a:p>
          <a:p>
            <a:pPr algn="just"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обеспечивает участников Слета (в день его проведения) вопросами по теоретической и практической частям конкурса;</a:t>
            </a:r>
          </a:p>
          <a:p>
            <a:pPr algn="just" indent="0">
              <a:lnSpc>
                <a:spcPct val="108000"/>
              </a:lnSpc>
            </a:pPr>
            <a:r>
              <a:rPr lang="ru" sz="1300">
                <a:latin typeface="Times New Roman"/>
              </a:rPr>
              <a:t>- по окончанию конкурса судейская бригада подводит итоги. По числу набранных баллов определяет занятые участниками места, составляет протокол, подписывает его и представляет оргкомитету Слета вместе с кратким анализом проведения конкурсной программы.</a:t>
            </a:r>
          </a:p>
          <a:p>
            <a:pPr algn="just" indent="533400">
              <a:lnSpc>
                <a:spcPct val="108000"/>
              </a:lnSpc>
              <a:spcAft>
                <a:spcPts val="1050"/>
              </a:spcAft>
            </a:pPr>
            <a:r>
              <a:rPr lang="ru" sz="1300">
                <a:latin typeface="Times New Roman"/>
              </a:rPr>
              <a:t>6.4. Победителем по каждой номинации является участник, набравший наибольшее количество баллов.</a:t>
            </a:r>
          </a:p>
          <a:p>
            <a:pPr algn="ctr" indent="0">
              <a:lnSpc>
                <a:spcPct val="109000"/>
              </a:lnSpc>
            </a:pPr>
            <a:r>
              <a:rPr lang="ru" b="1" sz="1300">
                <a:latin typeface="Times New Roman"/>
              </a:rPr>
              <a:t>7. Подведение итогов Слета</a:t>
            </a:r>
          </a:p>
          <a:p>
            <a:pPr indent="533400">
              <a:lnSpc>
                <a:spcPct val="109000"/>
              </a:lnSpc>
            </a:pPr>
            <a:r>
              <a:rPr lang="ru" sz="1300">
                <a:latin typeface="Times New Roman"/>
              </a:rPr>
              <a:t>7.1. Итоги Слета подводятся в личном зачете по каждому конкурсу профессионального мастерства и в командном зачете по итогам конкурсов.</a:t>
            </a:r>
          </a:p>
          <a:p>
            <a:pPr algn="just" indent="533400">
              <a:lnSpc>
                <a:spcPct val="109000"/>
              </a:lnSpc>
            </a:pPr>
            <a:r>
              <a:rPr lang="ru" sz="1300">
                <a:latin typeface="Times New Roman"/>
              </a:rPr>
              <a:t>7.2. По каждому конкурсу профессионального мастерства определяются победители по наибольшему числу набранных баллов среди участников 7-11 классов общеобразовательных учреждений.</a:t>
            </a:r>
          </a:p>
          <a:p>
            <a:pPr algn="just" indent="533400">
              <a:lnSpc>
                <a:spcPct val="109000"/>
              </a:lnSpc>
            </a:pPr>
            <a:r>
              <a:rPr lang="ru" sz="1300">
                <a:latin typeface="Times New Roman"/>
              </a:rPr>
              <a:t>7.3. Победители в командном зачете определяются по итогам конкурсов профессионального мастерства. Победителем является команда, набравшая наибольшее количество баллов.</a:t>
            </a:r>
          </a:p>
          <a:p>
            <a:pPr algn="just" indent="533400">
              <a:lnSpc>
                <a:spcPct val="109000"/>
              </a:lnSpc>
            </a:pPr>
            <a:r>
              <a:rPr lang="ru" sz="1300">
                <a:latin typeface="Times New Roman"/>
              </a:rPr>
              <a:t>7.4. Победители и призеры награждаются дипломами оргкомитета и призами.</a:t>
            </a:r>
          </a:p>
        </p:txBody>
      </p:sp>
      <p:sp>
        <p:nvSpPr>
          <p:cNvPr id="3" name=""/>
          <p:cNvSpPr/>
          <p:nvPr/>
        </p:nvSpPr>
        <p:spPr>
          <a:xfrm>
            <a:off x="7089648" y="10040112"/>
            <a:ext cx="94488" cy="1493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100">
                <a:latin typeface="Times New Roman"/>
              </a:rPr>
              <a:t>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